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18288000" cy="10287000"/>
  <p:notesSz cx="6858000" cy="9144000"/>
  <p:embeddedFontLst>
    <p:embeddedFont>
      <p:font typeface="Codec Pro" panose="020B0604020202020204" charset="0"/>
      <p:regular r:id="rId25"/>
    </p:embeddedFont>
    <p:embeddedFont>
      <p:font typeface="Arimo" panose="020B0604020202020204" charset="0"/>
      <p:regular r:id="rId26"/>
    </p:embeddedFont>
    <p:embeddedFont>
      <p:font typeface="Trocchi" panose="020B0604020202020204" charset="-94"/>
      <p:regular r:id="rId27"/>
    </p:embeddedFont>
    <p:embeddedFont>
      <p:font typeface="Monotype Corsiva" panose="03010101010201010101" pitchFamily="66" charset="0"/>
      <p:italic r:id="rId28"/>
    </p:embeddedFont>
    <p:embeddedFont>
      <p:font typeface="Calibri" panose="020F0502020204030204" pitchFamily="34" charset="0"/>
      <p:regular r:id="rId29"/>
      <p:bold r:id="rId30"/>
      <p:italic r:id="rId31"/>
      <p:boldItalic r:id="rId32"/>
    </p:embeddedFont>
    <p:embeddedFont>
      <p:font typeface="Codec Pro Bold" panose="020B0604020202020204" charset="0"/>
      <p:regular r:id="rId33"/>
    </p:embeddedFont>
    <p:embeddedFont>
      <p:font typeface="Monotype Corsiva Bold" panose="020B0604020202020204" charset="0"/>
      <p:regular r:id="rId34"/>
    </p:embeddedFont>
    <p:embeddedFont>
      <p:font typeface="Arimo Bold" panose="020B0604020202020204" charset="0"/>
      <p:regular r:id="rId3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3" d="100"/>
          <a:sy n="53" d="100"/>
        </p:scale>
        <p:origin x="682"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8.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2/9/2024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44.svg"/><Relationship Id="rId18" Type="http://schemas.openxmlformats.org/officeDocument/2006/relationships/image" Target="../media/image31.png"/><Relationship Id="rId3" Type="http://schemas.openxmlformats.org/officeDocument/2006/relationships/image" Target="../media/image34.svg"/><Relationship Id="rId21" Type="http://schemas.openxmlformats.org/officeDocument/2006/relationships/image" Target="../media/image4.png"/><Relationship Id="rId7" Type="http://schemas.openxmlformats.org/officeDocument/2006/relationships/image" Target="../media/image38.svg"/><Relationship Id="rId12" Type="http://schemas.openxmlformats.org/officeDocument/2006/relationships/image" Target="../media/image28.png"/><Relationship Id="rId17" Type="http://schemas.openxmlformats.org/officeDocument/2006/relationships/image" Target="../media/image48.svg"/><Relationship Id="rId2" Type="http://schemas.openxmlformats.org/officeDocument/2006/relationships/image" Target="../media/image23.png"/><Relationship Id="rId16" Type="http://schemas.openxmlformats.org/officeDocument/2006/relationships/image" Target="../media/image30.png"/><Relationship Id="rId20"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25.png"/><Relationship Id="rId11" Type="http://schemas.openxmlformats.org/officeDocument/2006/relationships/image" Target="../media/image42.svg"/><Relationship Id="rId5" Type="http://schemas.openxmlformats.org/officeDocument/2006/relationships/image" Target="../media/image36.svg"/><Relationship Id="rId15" Type="http://schemas.openxmlformats.org/officeDocument/2006/relationships/image" Target="../media/image46.svg"/><Relationship Id="rId23" Type="http://schemas.openxmlformats.org/officeDocument/2006/relationships/image" Target="../media/image6.png"/><Relationship Id="rId10" Type="http://schemas.openxmlformats.org/officeDocument/2006/relationships/image" Target="../media/image27.png"/><Relationship Id="rId19" Type="http://schemas.openxmlformats.org/officeDocument/2006/relationships/image" Target="../media/image50.svg"/><Relationship Id="rId4" Type="http://schemas.openxmlformats.org/officeDocument/2006/relationships/image" Target="../media/image24.png"/><Relationship Id="rId9" Type="http://schemas.openxmlformats.org/officeDocument/2006/relationships/image" Target="../media/image40.svg"/><Relationship Id="rId14" Type="http://schemas.openxmlformats.org/officeDocument/2006/relationships/image" Target="../media/image29.png"/><Relationship Id="rId22"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hyperlink" Target="https://coskf.org.tr/oyunlarimiz/" TargetMode="External"/><Relationship Id="rId2" Type="http://schemas.openxmlformats.org/officeDocument/2006/relationships/hyperlink" Target="https://tegm.meb.gov.tr/www/yuz-yuze-100-cocuk-oyunu-kitabi-yayinlandi/icerik/910" TargetMode="Externa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15.svg"/><Relationship Id="rId13" Type="http://schemas.openxmlformats.org/officeDocument/2006/relationships/image" Target="../media/image3.png"/><Relationship Id="rId18" Type="http://schemas.openxmlformats.org/officeDocument/2006/relationships/image" Target="../media/image14.png"/><Relationship Id="rId26" Type="http://schemas.openxmlformats.org/officeDocument/2006/relationships/image" Target="../media/image19.png"/><Relationship Id="rId3" Type="http://schemas.openxmlformats.org/officeDocument/2006/relationships/image" Target="../media/image10.svg"/><Relationship Id="rId21" Type="http://schemas.openxmlformats.org/officeDocument/2006/relationships/image" Target="../media/image16.png"/><Relationship Id="rId7" Type="http://schemas.openxmlformats.org/officeDocument/2006/relationships/image" Target="../media/image10.png"/><Relationship Id="rId12" Type="http://schemas.openxmlformats.org/officeDocument/2006/relationships/image" Target="../media/image19.svg"/><Relationship Id="rId17" Type="http://schemas.openxmlformats.org/officeDocument/2006/relationships/image" Target="../media/image13.png"/><Relationship Id="rId25" Type="http://schemas.openxmlformats.org/officeDocument/2006/relationships/image" Target="../media/image18.png"/><Relationship Id="rId2" Type="http://schemas.openxmlformats.org/officeDocument/2006/relationships/image" Target="../media/image7.png"/><Relationship Id="rId16" Type="http://schemas.openxmlformats.org/officeDocument/2006/relationships/image" Target="../media/image6.png"/><Relationship Id="rId20" Type="http://schemas.openxmlformats.org/officeDocument/2006/relationships/image" Target="../media/image23.svg"/><Relationship Id="rId29"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13.svg"/><Relationship Id="rId11" Type="http://schemas.openxmlformats.org/officeDocument/2006/relationships/image" Target="../media/image12.png"/><Relationship Id="rId24" Type="http://schemas.openxmlformats.org/officeDocument/2006/relationships/image" Target="../media/image27.svg"/><Relationship Id="rId5" Type="http://schemas.openxmlformats.org/officeDocument/2006/relationships/image" Target="../media/image9.png"/><Relationship Id="rId15" Type="http://schemas.openxmlformats.org/officeDocument/2006/relationships/image" Target="../media/image5.png"/><Relationship Id="rId23" Type="http://schemas.openxmlformats.org/officeDocument/2006/relationships/image" Target="../media/image17.png"/><Relationship Id="rId28" Type="http://schemas.openxmlformats.org/officeDocument/2006/relationships/image" Target="../media/image21.png"/><Relationship Id="rId10" Type="http://schemas.openxmlformats.org/officeDocument/2006/relationships/image" Target="../media/image17.svg"/><Relationship Id="rId19" Type="http://schemas.openxmlformats.org/officeDocument/2006/relationships/image" Target="../media/image15.png"/><Relationship Id="rId4" Type="http://schemas.openxmlformats.org/officeDocument/2006/relationships/image" Target="../media/image8.png"/><Relationship Id="rId9" Type="http://schemas.openxmlformats.org/officeDocument/2006/relationships/image" Target="../media/image11.png"/><Relationship Id="rId14" Type="http://schemas.openxmlformats.org/officeDocument/2006/relationships/image" Target="../media/image4.png"/><Relationship Id="rId22" Type="http://schemas.openxmlformats.org/officeDocument/2006/relationships/image" Target="../media/image25.svg"/><Relationship Id="rId27" Type="http://schemas.openxmlformats.org/officeDocument/2006/relationships/image" Target="../media/image20.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1086" b="-11086"/>
            </a:stretch>
          </a:blipFill>
        </p:spPr>
      </p:sp>
      <p:sp>
        <p:nvSpPr>
          <p:cNvPr id="3" name="Freeform 3"/>
          <p:cNvSpPr/>
          <p:nvPr/>
        </p:nvSpPr>
        <p:spPr>
          <a:xfrm>
            <a:off x="11273963" y="5942009"/>
            <a:ext cx="7014037" cy="3049591"/>
          </a:xfrm>
          <a:custGeom>
            <a:avLst/>
            <a:gdLst/>
            <a:ahLst/>
            <a:cxnLst/>
            <a:rect l="l" t="t" r="r" b="b"/>
            <a:pathLst>
              <a:path w="12243139" h="3049591">
                <a:moveTo>
                  <a:pt x="0" y="0"/>
                </a:moveTo>
                <a:lnTo>
                  <a:pt x="12243139" y="0"/>
                </a:lnTo>
                <a:lnTo>
                  <a:pt x="12243139" y="3049591"/>
                </a:lnTo>
                <a:lnTo>
                  <a:pt x="0" y="3049591"/>
                </a:lnTo>
                <a:lnTo>
                  <a:pt x="0" y="0"/>
                </a:lnTo>
                <a:close/>
              </a:path>
            </a:pathLst>
          </a:custGeom>
          <a:blipFill>
            <a:blip r:embed="rId3"/>
            <a:srcRect/>
            <a:stretch>
              <a:fillRect l="-1944" r="-76493" b="-58006"/>
            </a:stretch>
          </a:blipFill>
        </p:spPr>
      </p:sp>
      <p:sp>
        <p:nvSpPr>
          <p:cNvPr id="4" name="TextBox 4"/>
          <p:cNvSpPr txBox="1"/>
          <p:nvPr/>
        </p:nvSpPr>
        <p:spPr>
          <a:xfrm>
            <a:off x="2134535" y="223671"/>
            <a:ext cx="10922126" cy="3324225"/>
          </a:xfrm>
          <a:prstGeom prst="rect">
            <a:avLst/>
          </a:prstGeom>
        </p:spPr>
        <p:txBody>
          <a:bodyPr lIns="0" tIns="0" rIns="0" bIns="0" rtlCol="0" anchor="t">
            <a:spAutoFit/>
          </a:bodyPr>
          <a:lstStyle/>
          <a:p>
            <a:pPr algn="ctr">
              <a:lnSpc>
                <a:spcPts val="25875"/>
              </a:lnSpc>
            </a:pPr>
            <a:r>
              <a:rPr lang="en-US" sz="15000" dirty="0" err="1">
                <a:latin typeface="Monotype Corsiva Bold"/>
              </a:rPr>
              <a:t>Şehrimiz</a:t>
            </a:r>
            <a:r>
              <a:rPr lang="en-US" sz="22500" spc="-337" dirty="0">
                <a:latin typeface="Yesteryear Bold"/>
              </a:rPr>
              <a:t> </a:t>
            </a:r>
          </a:p>
        </p:txBody>
      </p:sp>
      <p:sp>
        <p:nvSpPr>
          <p:cNvPr id="5" name="TextBox 5"/>
          <p:cNvSpPr txBox="1"/>
          <p:nvPr/>
        </p:nvSpPr>
        <p:spPr>
          <a:xfrm>
            <a:off x="3621479" y="2187155"/>
            <a:ext cx="14666521" cy="3068148"/>
          </a:xfrm>
          <a:prstGeom prst="rect">
            <a:avLst/>
          </a:prstGeom>
        </p:spPr>
        <p:txBody>
          <a:bodyPr lIns="0" tIns="0" rIns="0" bIns="0" rtlCol="0" anchor="t">
            <a:spAutoFit/>
          </a:bodyPr>
          <a:lstStyle/>
          <a:p>
            <a:pPr algn="ctr">
              <a:lnSpc>
                <a:spcPts val="25875"/>
              </a:lnSpc>
            </a:pPr>
            <a:r>
              <a:rPr lang="en-US" sz="15000" dirty="0" err="1">
                <a:solidFill>
                  <a:srgbClr val="084C6E"/>
                </a:solidFill>
                <a:latin typeface="Monotype Corsiva Bold"/>
              </a:rPr>
              <a:t>İmzamız</a:t>
            </a:r>
            <a:endParaRPr lang="en-US" sz="15000" dirty="0">
              <a:solidFill>
                <a:srgbClr val="084C6E"/>
              </a:solidFill>
              <a:latin typeface="Monotype Corsiva Bold"/>
            </a:endParaRPr>
          </a:p>
        </p:txBody>
      </p:sp>
      <p:sp>
        <p:nvSpPr>
          <p:cNvPr id="7" name="Freeform 7"/>
          <p:cNvSpPr/>
          <p:nvPr/>
        </p:nvSpPr>
        <p:spPr>
          <a:xfrm>
            <a:off x="0" y="5942009"/>
            <a:ext cx="11883583" cy="3049591"/>
          </a:xfrm>
          <a:custGeom>
            <a:avLst/>
            <a:gdLst/>
            <a:ahLst/>
            <a:cxnLst/>
            <a:rect l="l" t="t" r="r" b="b"/>
            <a:pathLst>
              <a:path w="12243139" h="3049591">
                <a:moveTo>
                  <a:pt x="0" y="0"/>
                </a:moveTo>
                <a:lnTo>
                  <a:pt x="12243139" y="0"/>
                </a:lnTo>
                <a:lnTo>
                  <a:pt x="12243139" y="3049591"/>
                </a:lnTo>
                <a:lnTo>
                  <a:pt x="0" y="3049591"/>
                </a:lnTo>
                <a:lnTo>
                  <a:pt x="0" y="0"/>
                </a:lnTo>
                <a:close/>
              </a:path>
            </a:pathLst>
          </a:custGeom>
          <a:blipFill>
            <a:blip r:embed="rId3"/>
            <a:stretch>
              <a:fillRect l="-1113" r="-1113" b="-58006"/>
            </a:stretch>
          </a:blipFill>
        </p:spPr>
      </p:sp>
      <p:grpSp>
        <p:nvGrpSpPr>
          <p:cNvPr id="8" name="Group 8"/>
          <p:cNvGrpSpPr/>
          <p:nvPr/>
        </p:nvGrpSpPr>
        <p:grpSpPr>
          <a:xfrm>
            <a:off x="7595598" y="9509785"/>
            <a:ext cx="3096803" cy="458653"/>
            <a:chOff x="0" y="0"/>
            <a:chExt cx="4129071" cy="611538"/>
          </a:xfrm>
        </p:grpSpPr>
        <p:sp>
          <p:nvSpPr>
            <p:cNvPr id="9" name="Freeform 9"/>
            <p:cNvSpPr/>
            <p:nvPr/>
          </p:nvSpPr>
          <p:spPr>
            <a:xfrm>
              <a:off x="591334" y="52129"/>
              <a:ext cx="1884308" cy="527797"/>
            </a:xfrm>
            <a:custGeom>
              <a:avLst/>
              <a:gdLst/>
              <a:ahLst/>
              <a:cxnLst/>
              <a:rect l="l" t="t" r="r" b="b"/>
              <a:pathLst>
                <a:path w="1884308" h="527797">
                  <a:moveTo>
                    <a:pt x="0" y="0"/>
                  </a:moveTo>
                  <a:lnTo>
                    <a:pt x="1884308" y="0"/>
                  </a:lnTo>
                  <a:lnTo>
                    <a:pt x="1884308" y="527797"/>
                  </a:lnTo>
                  <a:lnTo>
                    <a:pt x="0" y="527797"/>
                  </a:lnTo>
                  <a:lnTo>
                    <a:pt x="0" y="0"/>
                  </a:lnTo>
                  <a:close/>
                </a:path>
              </a:pathLst>
            </a:custGeom>
            <a:blipFill>
              <a:blip r:embed="rId4"/>
              <a:stretch>
                <a:fillRect l="-12412" t="-36140" r="-9363" b="-22545"/>
              </a:stretch>
            </a:blipFill>
          </p:spPr>
        </p:sp>
        <p:sp>
          <p:nvSpPr>
            <p:cNvPr id="10" name="Freeform 10"/>
            <p:cNvSpPr/>
            <p:nvPr/>
          </p:nvSpPr>
          <p:spPr>
            <a:xfrm>
              <a:off x="0" y="59046"/>
              <a:ext cx="520879" cy="520879"/>
            </a:xfrm>
            <a:custGeom>
              <a:avLst/>
              <a:gdLst/>
              <a:ahLst/>
              <a:cxnLst/>
              <a:rect l="l" t="t" r="r" b="b"/>
              <a:pathLst>
                <a:path w="520879" h="520879">
                  <a:moveTo>
                    <a:pt x="0" y="0"/>
                  </a:moveTo>
                  <a:lnTo>
                    <a:pt x="520879" y="0"/>
                  </a:lnTo>
                  <a:lnTo>
                    <a:pt x="520879" y="520880"/>
                  </a:lnTo>
                  <a:lnTo>
                    <a:pt x="0" y="520880"/>
                  </a:lnTo>
                  <a:lnTo>
                    <a:pt x="0" y="0"/>
                  </a:lnTo>
                  <a:close/>
                </a:path>
              </a:pathLst>
            </a:custGeom>
            <a:blipFill>
              <a:blip r:embed="rId5"/>
              <a:stretch>
                <a:fillRect/>
              </a:stretch>
            </a:blipFill>
          </p:spPr>
        </p:sp>
        <p:sp>
          <p:nvSpPr>
            <p:cNvPr id="11" name="Freeform 11"/>
            <p:cNvSpPr/>
            <p:nvPr/>
          </p:nvSpPr>
          <p:spPr>
            <a:xfrm>
              <a:off x="2607476" y="57449"/>
              <a:ext cx="869978" cy="513287"/>
            </a:xfrm>
            <a:custGeom>
              <a:avLst/>
              <a:gdLst/>
              <a:ahLst/>
              <a:cxnLst/>
              <a:rect l="l" t="t" r="r" b="b"/>
              <a:pathLst>
                <a:path w="869978" h="513287">
                  <a:moveTo>
                    <a:pt x="0" y="0"/>
                  </a:moveTo>
                  <a:lnTo>
                    <a:pt x="869978" y="0"/>
                  </a:lnTo>
                  <a:lnTo>
                    <a:pt x="869978" y="513287"/>
                  </a:lnTo>
                  <a:lnTo>
                    <a:pt x="0" y="513287"/>
                  </a:lnTo>
                  <a:lnTo>
                    <a:pt x="0" y="0"/>
                  </a:lnTo>
                  <a:close/>
                </a:path>
              </a:pathLst>
            </a:custGeom>
            <a:blipFill>
              <a:blip r:embed="rId6"/>
              <a:stretch>
                <a:fillRect/>
              </a:stretch>
            </a:blipFill>
          </p:spPr>
        </p:sp>
        <p:sp>
          <p:nvSpPr>
            <p:cNvPr id="12" name="Freeform 12"/>
            <p:cNvSpPr/>
            <p:nvPr/>
          </p:nvSpPr>
          <p:spPr>
            <a:xfrm>
              <a:off x="3517533" y="0"/>
              <a:ext cx="611538" cy="611538"/>
            </a:xfrm>
            <a:custGeom>
              <a:avLst/>
              <a:gdLst/>
              <a:ahLst/>
              <a:cxnLst/>
              <a:rect l="l" t="t" r="r" b="b"/>
              <a:pathLst>
                <a:path w="611538" h="611538">
                  <a:moveTo>
                    <a:pt x="0" y="0"/>
                  </a:moveTo>
                  <a:lnTo>
                    <a:pt x="611538" y="0"/>
                  </a:lnTo>
                  <a:lnTo>
                    <a:pt x="611538" y="611538"/>
                  </a:lnTo>
                  <a:lnTo>
                    <a:pt x="0" y="611538"/>
                  </a:lnTo>
                  <a:lnTo>
                    <a:pt x="0" y="0"/>
                  </a:lnTo>
                  <a:close/>
                </a:path>
              </a:pathLst>
            </a:custGeom>
            <a:blipFill>
              <a:blip r:embed="rId7"/>
              <a:stretch>
                <a:fillRect/>
              </a:stretch>
            </a:blipFill>
          </p:spPr>
        </p: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rgbClr val="84BFDD">
                <a:alpha val="100000"/>
              </a:srgbClr>
            </a:gs>
            <a:gs pos="50000">
              <a:srgbClr val="FFFFFF">
                <a:alpha val="100000"/>
              </a:srgbClr>
            </a:gs>
            <a:gs pos="100000">
              <a:srgbClr val="FFF7CF">
                <a:alpha val="100000"/>
              </a:srgb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2" name="TextBox 2"/>
          <p:cNvSpPr txBox="1"/>
          <p:nvPr/>
        </p:nvSpPr>
        <p:spPr>
          <a:xfrm>
            <a:off x="1412727" y="2014615"/>
            <a:ext cx="15500646" cy="4800600"/>
          </a:xfrm>
          <a:prstGeom prst="rect">
            <a:avLst/>
          </a:prstGeom>
        </p:spPr>
        <p:txBody>
          <a:bodyPr lIns="0" tIns="0" rIns="0" bIns="0" rtlCol="0" anchor="t">
            <a:spAutoFit/>
          </a:bodyPr>
          <a:lstStyle/>
          <a:p>
            <a:pPr algn="just">
              <a:lnSpc>
                <a:spcPts val="4200"/>
              </a:lnSpc>
            </a:pPr>
            <a:r>
              <a:rPr lang="en-US" sz="3000">
                <a:solidFill>
                  <a:srgbClr val="084C6E"/>
                </a:solidFill>
                <a:latin typeface="Arimo Bold"/>
              </a:rPr>
              <a:t>Hatalı Çıkışlar:</a:t>
            </a:r>
          </a:p>
          <a:p>
            <a:pPr marL="647700" lvl="1" indent="-323850" algn="just">
              <a:lnSpc>
                <a:spcPts val="4200"/>
              </a:lnSpc>
              <a:buFont typeface="Arial"/>
              <a:buChar char="•"/>
            </a:pPr>
            <a:r>
              <a:rPr lang="en-US" sz="3000">
                <a:solidFill>
                  <a:srgbClr val="084C6E"/>
                </a:solidFill>
                <a:latin typeface="Arimo"/>
              </a:rPr>
              <a:t>Hatalı çıkış yapan oyuncu 1 ihtar alır. Oyuna devam eder. </a:t>
            </a:r>
          </a:p>
          <a:p>
            <a:pPr marL="647700" lvl="1" indent="-323850" algn="just">
              <a:lnSpc>
                <a:spcPts val="4200"/>
              </a:lnSpc>
              <a:buFont typeface="Arial"/>
              <a:buChar char="•"/>
            </a:pPr>
            <a:r>
              <a:rPr lang="en-US" sz="3000">
                <a:solidFill>
                  <a:srgbClr val="084C6E"/>
                </a:solidFill>
                <a:latin typeface="Arimo"/>
              </a:rPr>
              <a:t>Aynı hatayı bir kez daha tekrarlarsa oyuncu elenir. </a:t>
            </a:r>
          </a:p>
          <a:p>
            <a:pPr algn="just">
              <a:lnSpc>
                <a:spcPts val="4200"/>
              </a:lnSpc>
            </a:pPr>
            <a:endParaRPr lang="en-US" sz="3000">
              <a:solidFill>
                <a:srgbClr val="084C6E"/>
              </a:solidFill>
              <a:latin typeface="Arimo"/>
            </a:endParaRPr>
          </a:p>
          <a:p>
            <a:pPr algn="just">
              <a:lnSpc>
                <a:spcPts val="4200"/>
              </a:lnSpc>
            </a:pPr>
            <a:r>
              <a:rPr lang="en-US" sz="3000">
                <a:solidFill>
                  <a:srgbClr val="084C6E"/>
                </a:solidFill>
                <a:latin typeface="Arimo Bold"/>
              </a:rPr>
              <a:t>Mendil Alımı:</a:t>
            </a:r>
          </a:p>
          <a:p>
            <a:pPr marL="647700" lvl="1" indent="-323850" algn="just">
              <a:lnSpc>
                <a:spcPts val="4200"/>
              </a:lnSpc>
              <a:buFont typeface="Arial"/>
              <a:buChar char="•"/>
            </a:pPr>
            <a:r>
              <a:rPr lang="en-US" sz="3000">
                <a:solidFill>
                  <a:srgbClr val="084C6E"/>
                </a:solidFill>
                <a:latin typeface="Arimo"/>
              </a:rPr>
              <a:t>Mendil alınıncaya kadar aynı anda her iki oyuncu da serbest oyuncudur.</a:t>
            </a:r>
          </a:p>
          <a:p>
            <a:pPr marL="647700" lvl="1" indent="-323850" algn="just">
              <a:lnSpc>
                <a:spcPts val="4200"/>
              </a:lnSpc>
              <a:buFont typeface="Arial"/>
              <a:buChar char="•"/>
            </a:pPr>
            <a:r>
              <a:rPr lang="en-US" sz="3000">
                <a:solidFill>
                  <a:srgbClr val="084C6E"/>
                </a:solidFill>
                <a:latin typeface="Arimo"/>
              </a:rPr>
              <a:t>Mendili alan oyuncu hücum, diğer oyuncu ise savunma oyuncusu olur.</a:t>
            </a:r>
          </a:p>
          <a:p>
            <a:pPr algn="just">
              <a:lnSpc>
                <a:spcPts val="4200"/>
              </a:lnSpc>
            </a:pPr>
            <a:endParaRPr lang="en-US" sz="3000">
              <a:solidFill>
                <a:srgbClr val="084C6E"/>
              </a:solidFill>
              <a:latin typeface="Arimo"/>
            </a:endParaRPr>
          </a:p>
          <a:p>
            <a:pPr algn="just">
              <a:lnSpc>
                <a:spcPts val="4200"/>
              </a:lnSpc>
            </a:pPr>
            <a:endParaRPr lang="en-US" sz="3000">
              <a:solidFill>
                <a:srgbClr val="084C6E"/>
              </a:solidFill>
              <a:latin typeface="Arimo"/>
            </a:endParaRPr>
          </a:p>
        </p:txBody>
      </p:sp>
      <p:grpSp>
        <p:nvGrpSpPr>
          <p:cNvPr id="3" name="Group 3"/>
          <p:cNvGrpSpPr/>
          <p:nvPr/>
        </p:nvGrpSpPr>
        <p:grpSpPr>
          <a:xfrm>
            <a:off x="7527695" y="9411541"/>
            <a:ext cx="3387273" cy="501673"/>
            <a:chOff x="0" y="0"/>
            <a:chExt cx="4516365" cy="668898"/>
          </a:xfrm>
        </p:grpSpPr>
        <p:sp>
          <p:nvSpPr>
            <p:cNvPr id="4" name="Freeform 4"/>
            <p:cNvSpPr/>
            <p:nvPr/>
          </p:nvSpPr>
          <p:spPr>
            <a:xfrm>
              <a:off x="646799" y="57018"/>
              <a:ext cx="2061050" cy="577303"/>
            </a:xfrm>
            <a:custGeom>
              <a:avLst/>
              <a:gdLst/>
              <a:ahLst/>
              <a:cxnLst/>
              <a:rect l="l" t="t" r="r" b="b"/>
              <a:pathLst>
                <a:path w="2061050" h="577303">
                  <a:moveTo>
                    <a:pt x="0" y="0"/>
                  </a:moveTo>
                  <a:lnTo>
                    <a:pt x="2061050" y="0"/>
                  </a:lnTo>
                  <a:lnTo>
                    <a:pt x="2061050" y="577303"/>
                  </a:lnTo>
                  <a:lnTo>
                    <a:pt x="0" y="577303"/>
                  </a:lnTo>
                  <a:lnTo>
                    <a:pt x="0" y="0"/>
                  </a:lnTo>
                  <a:close/>
                </a:path>
              </a:pathLst>
            </a:custGeom>
            <a:blipFill>
              <a:blip r:embed="rId2"/>
              <a:stretch>
                <a:fillRect l="-12412" t="-36140" r="-9363" b="-22545"/>
              </a:stretch>
            </a:blipFill>
          </p:spPr>
        </p:sp>
        <p:sp>
          <p:nvSpPr>
            <p:cNvPr id="5" name="Freeform 5"/>
            <p:cNvSpPr/>
            <p:nvPr/>
          </p:nvSpPr>
          <p:spPr>
            <a:xfrm>
              <a:off x="0" y="64585"/>
              <a:ext cx="569736" cy="569736"/>
            </a:xfrm>
            <a:custGeom>
              <a:avLst/>
              <a:gdLst/>
              <a:ahLst/>
              <a:cxnLst/>
              <a:rect l="l" t="t" r="r" b="b"/>
              <a:pathLst>
                <a:path w="569736" h="569736">
                  <a:moveTo>
                    <a:pt x="0" y="0"/>
                  </a:moveTo>
                  <a:lnTo>
                    <a:pt x="569736" y="0"/>
                  </a:lnTo>
                  <a:lnTo>
                    <a:pt x="569736" y="569736"/>
                  </a:lnTo>
                  <a:lnTo>
                    <a:pt x="0" y="569736"/>
                  </a:lnTo>
                  <a:lnTo>
                    <a:pt x="0" y="0"/>
                  </a:lnTo>
                  <a:close/>
                </a:path>
              </a:pathLst>
            </a:custGeom>
            <a:blipFill>
              <a:blip r:embed="rId3"/>
              <a:stretch>
                <a:fillRect/>
              </a:stretch>
            </a:blipFill>
          </p:spPr>
        </p:sp>
        <p:sp>
          <p:nvSpPr>
            <p:cNvPr id="6" name="Freeform 6"/>
            <p:cNvSpPr/>
            <p:nvPr/>
          </p:nvSpPr>
          <p:spPr>
            <a:xfrm>
              <a:off x="2852049" y="62837"/>
              <a:ext cx="951579" cy="561432"/>
            </a:xfrm>
            <a:custGeom>
              <a:avLst/>
              <a:gdLst/>
              <a:ahLst/>
              <a:cxnLst/>
              <a:rect l="l" t="t" r="r" b="b"/>
              <a:pathLst>
                <a:path w="951579" h="561432">
                  <a:moveTo>
                    <a:pt x="0" y="0"/>
                  </a:moveTo>
                  <a:lnTo>
                    <a:pt x="951579" y="0"/>
                  </a:lnTo>
                  <a:lnTo>
                    <a:pt x="951579" y="561432"/>
                  </a:lnTo>
                  <a:lnTo>
                    <a:pt x="0" y="561432"/>
                  </a:lnTo>
                  <a:lnTo>
                    <a:pt x="0" y="0"/>
                  </a:lnTo>
                  <a:close/>
                </a:path>
              </a:pathLst>
            </a:custGeom>
            <a:blipFill>
              <a:blip r:embed="rId4"/>
              <a:stretch>
                <a:fillRect/>
              </a:stretch>
            </a:blipFill>
          </p:spPr>
        </p:sp>
        <p:sp>
          <p:nvSpPr>
            <p:cNvPr id="7" name="Freeform 7"/>
            <p:cNvSpPr/>
            <p:nvPr/>
          </p:nvSpPr>
          <p:spPr>
            <a:xfrm>
              <a:off x="3847467" y="0"/>
              <a:ext cx="668898" cy="668898"/>
            </a:xfrm>
            <a:custGeom>
              <a:avLst/>
              <a:gdLst/>
              <a:ahLst/>
              <a:cxnLst/>
              <a:rect l="l" t="t" r="r" b="b"/>
              <a:pathLst>
                <a:path w="668898" h="668898">
                  <a:moveTo>
                    <a:pt x="0" y="0"/>
                  </a:moveTo>
                  <a:lnTo>
                    <a:pt x="668898" y="0"/>
                  </a:lnTo>
                  <a:lnTo>
                    <a:pt x="668898" y="668898"/>
                  </a:lnTo>
                  <a:lnTo>
                    <a:pt x="0" y="668898"/>
                  </a:lnTo>
                  <a:lnTo>
                    <a:pt x="0" y="0"/>
                  </a:lnTo>
                  <a:close/>
                </a:path>
              </a:pathLst>
            </a:custGeom>
            <a:blipFill>
              <a:blip r:embed="rId5"/>
              <a:stretch>
                <a:fillRect/>
              </a:stretch>
            </a:blipFill>
          </p:spPr>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rgbClr val="84BFDD">
                <a:alpha val="100000"/>
              </a:srgbClr>
            </a:gs>
            <a:gs pos="50000">
              <a:srgbClr val="FFFFFF">
                <a:alpha val="100000"/>
              </a:srgbClr>
            </a:gs>
            <a:gs pos="100000">
              <a:srgbClr val="FFF7CF">
                <a:alpha val="100000"/>
              </a:srgb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2" name="TextBox 2"/>
          <p:cNvSpPr txBox="1"/>
          <p:nvPr/>
        </p:nvSpPr>
        <p:spPr>
          <a:xfrm>
            <a:off x="1393677" y="2033665"/>
            <a:ext cx="15500646" cy="497012"/>
          </a:xfrm>
          <a:prstGeom prst="rect">
            <a:avLst/>
          </a:prstGeom>
        </p:spPr>
        <p:txBody>
          <a:bodyPr lIns="0" tIns="0" rIns="0" bIns="0" rtlCol="0" anchor="t">
            <a:spAutoFit/>
          </a:bodyPr>
          <a:lstStyle/>
          <a:p>
            <a:pPr algn="just">
              <a:lnSpc>
                <a:spcPts val="4105"/>
              </a:lnSpc>
            </a:pPr>
            <a:r>
              <a:rPr lang="en-US" sz="2932">
                <a:solidFill>
                  <a:srgbClr val="FFFFFF"/>
                </a:solidFill>
                <a:latin typeface="Trocchi"/>
              </a:rPr>
              <a:t></a:t>
            </a:r>
          </a:p>
        </p:txBody>
      </p:sp>
      <p:sp>
        <p:nvSpPr>
          <p:cNvPr id="3" name="TextBox 3"/>
          <p:cNvSpPr txBox="1"/>
          <p:nvPr/>
        </p:nvSpPr>
        <p:spPr>
          <a:xfrm>
            <a:off x="1393677" y="689589"/>
            <a:ext cx="15500646" cy="9067800"/>
          </a:xfrm>
          <a:prstGeom prst="rect">
            <a:avLst/>
          </a:prstGeom>
        </p:spPr>
        <p:txBody>
          <a:bodyPr lIns="0" tIns="0" rIns="0" bIns="0" rtlCol="0" anchor="t">
            <a:spAutoFit/>
          </a:bodyPr>
          <a:lstStyle/>
          <a:p>
            <a:pPr algn="just">
              <a:lnSpc>
                <a:spcPts val="4200"/>
              </a:lnSpc>
            </a:pPr>
            <a:r>
              <a:rPr lang="en-US" sz="3000">
                <a:solidFill>
                  <a:srgbClr val="084C6E"/>
                </a:solidFill>
                <a:latin typeface="Arimo Bold"/>
              </a:rPr>
              <a:t>Hücum Hataları:</a:t>
            </a:r>
          </a:p>
          <a:p>
            <a:pPr marL="647700" lvl="1" indent="-323850" algn="just">
              <a:lnSpc>
                <a:spcPts val="4200"/>
              </a:lnSpc>
              <a:buFont typeface="Arial"/>
              <a:buChar char="•"/>
            </a:pPr>
            <a:r>
              <a:rPr lang="en-US" sz="3000">
                <a:solidFill>
                  <a:srgbClr val="084C6E"/>
                </a:solidFill>
                <a:latin typeface="Arimo"/>
              </a:rPr>
              <a:t>Mendil kapma alanının </a:t>
            </a:r>
            <a:r>
              <a:rPr lang="en-US" sz="3000">
                <a:solidFill>
                  <a:srgbClr val="084C6E"/>
                </a:solidFill>
                <a:latin typeface="Arimo Bold"/>
              </a:rPr>
              <a:t>(tarafsız bölge) </a:t>
            </a:r>
            <a:r>
              <a:rPr lang="en-US" sz="3000">
                <a:solidFill>
                  <a:srgbClr val="084C6E"/>
                </a:solidFill>
                <a:latin typeface="Arimo"/>
              </a:rPr>
              <a:t>içinde mendili alan oyuncunun, vücudu ve eli ile savunma durumundaki oyuncuya temas etmesi veya mendil kapma alanından çıkmak için yapılan temaslar hatalı hücum olarak kabul edilir.</a:t>
            </a:r>
          </a:p>
          <a:p>
            <a:pPr marL="647700" lvl="1" indent="-323850" algn="just">
              <a:lnSpc>
                <a:spcPts val="4200"/>
              </a:lnSpc>
              <a:buFont typeface="Arial"/>
              <a:buChar char="•"/>
            </a:pPr>
            <a:r>
              <a:rPr lang="en-US" sz="3000">
                <a:solidFill>
                  <a:srgbClr val="084C6E"/>
                </a:solidFill>
                <a:latin typeface="Arimo"/>
              </a:rPr>
              <a:t>Hücum oyuncusu bu hatayı yaptığında, hakem oyunu durdurur ve hücum faulü yapmış olan oyuncuyu set dışı bırakır.</a:t>
            </a:r>
          </a:p>
          <a:p>
            <a:pPr algn="just">
              <a:lnSpc>
                <a:spcPts val="4200"/>
              </a:lnSpc>
            </a:pPr>
            <a:endParaRPr lang="en-US" sz="3000">
              <a:solidFill>
                <a:srgbClr val="084C6E"/>
              </a:solidFill>
              <a:latin typeface="Arimo"/>
            </a:endParaRPr>
          </a:p>
          <a:p>
            <a:pPr algn="just">
              <a:lnSpc>
                <a:spcPts val="4200"/>
              </a:lnSpc>
            </a:pPr>
            <a:r>
              <a:rPr lang="en-US" sz="3000">
                <a:solidFill>
                  <a:srgbClr val="084C6E"/>
                </a:solidFill>
                <a:latin typeface="Arimo Bold"/>
              </a:rPr>
              <a:t>Hücum Yönünün Değişmesi:</a:t>
            </a:r>
          </a:p>
          <a:p>
            <a:pPr marL="647700" lvl="1" indent="-323850" algn="just">
              <a:lnSpc>
                <a:spcPts val="4200"/>
              </a:lnSpc>
              <a:buFont typeface="Arial"/>
              <a:buChar char="•"/>
            </a:pPr>
            <a:r>
              <a:rPr lang="en-US" sz="3000">
                <a:solidFill>
                  <a:srgbClr val="084C6E"/>
                </a:solidFill>
                <a:latin typeface="Arimo"/>
              </a:rPr>
              <a:t>Hücum oyuncusu mendili alıp kaçarken mendili yanlışlıkla yere düşürürse, savunma oyuncusu düşen mendili alabilir.</a:t>
            </a:r>
          </a:p>
          <a:p>
            <a:pPr marL="647700" lvl="1" indent="-323850" algn="just">
              <a:lnSpc>
                <a:spcPts val="4200"/>
              </a:lnSpc>
              <a:buFont typeface="Arial"/>
              <a:buChar char="•"/>
            </a:pPr>
            <a:r>
              <a:rPr lang="en-US" sz="3000">
                <a:solidFill>
                  <a:srgbClr val="084C6E"/>
                </a:solidFill>
                <a:latin typeface="Arimo Bold"/>
              </a:rPr>
              <a:t>Düşen mendili alan savunma oyuncusu, hücum yönünü değiştirmiş olur. </a:t>
            </a:r>
            <a:r>
              <a:rPr lang="en-US" sz="3000">
                <a:solidFill>
                  <a:srgbClr val="084C6E"/>
                </a:solidFill>
                <a:latin typeface="Arimo"/>
              </a:rPr>
              <a:t>Bu durumda, hücum oyuncusu savunma, savunma oyuncusu ise hücum oyuncusu olur ancak ilk hücumu yapan oyuncu mendili düşürdüğünde ve yakalanmadan mendili tekrar aldığında, hücum oyuncusu oyuna devam eder.</a:t>
            </a:r>
          </a:p>
          <a:p>
            <a:pPr marL="647700" lvl="1" indent="-323850" algn="just">
              <a:lnSpc>
                <a:spcPts val="4200"/>
              </a:lnSpc>
              <a:buFont typeface="Arial"/>
              <a:buChar char="•"/>
            </a:pPr>
            <a:r>
              <a:rPr lang="en-US" sz="3000">
                <a:solidFill>
                  <a:srgbClr val="084C6E"/>
                </a:solidFill>
                <a:latin typeface="Arimo Bold"/>
              </a:rPr>
              <a:t>Başhakem ve mendil hakemi bu durumu dikkatli bir şekilde takip eder.</a:t>
            </a:r>
          </a:p>
          <a:p>
            <a:pPr algn="just">
              <a:lnSpc>
                <a:spcPts val="4200"/>
              </a:lnSpc>
            </a:pPr>
            <a:endParaRPr lang="en-US" sz="3000">
              <a:solidFill>
                <a:srgbClr val="084C6E"/>
              </a:solidFill>
              <a:latin typeface="Arimo Bold"/>
            </a:endParaRPr>
          </a:p>
          <a:p>
            <a:pPr algn="just">
              <a:lnSpc>
                <a:spcPts val="4200"/>
              </a:lnSpc>
            </a:pPr>
            <a:endParaRPr lang="en-US" sz="3000">
              <a:solidFill>
                <a:srgbClr val="084C6E"/>
              </a:solidFill>
              <a:latin typeface="Arimo Bold"/>
            </a:endParaRPr>
          </a:p>
        </p:txBody>
      </p:sp>
      <p:grpSp>
        <p:nvGrpSpPr>
          <p:cNvPr id="4" name="Group 4"/>
          <p:cNvGrpSpPr/>
          <p:nvPr/>
        </p:nvGrpSpPr>
        <p:grpSpPr>
          <a:xfrm>
            <a:off x="7527695" y="9411541"/>
            <a:ext cx="3387273" cy="501673"/>
            <a:chOff x="0" y="0"/>
            <a:chExt cx="4516365" cy="668898"/>
          </a:xfrm>
        </p:grpSpPr>
        <p:sp>
          <p:nvSpPr>
            <p:cNvPr id="5" name="Freeform 5"/>
            <p:cNvSpPr/>
            <p:nvPr/>
          </p:nvSpPr>
          <p:spPr>
            <a:xfrm>
              <a:off x="646799" y="57018"/>
              <a:ext cx="2061050" cy="577303"/>
            </a:xfrm>
            <a:custGeom>
              <a:avLst/>
              <a:gdLst/>
              <a:ahLst/>
              <a:cxnLst/>
              <a:rect l="l" t="t" r="r" b="b"/>
              <a:pathLst>
                <a:path w="2061050" h="577303">
                  <a:moveTo>
                    <a:pt x="0" y="0"/>
                  </a:moveTo>
                  <a:lnTo>
                    <a:pt x="2061050" y="0"/>
                  </a:lnTo>
                  <a:lnTo>
                    <a:pt x="2061050" y="577303"/>
                  </a:lnTo>
                  <a:lnTo>
                    <a:pt x="0" y="577303"/>
                  </a:lnTo>
                  <a:lnTo>
                    <a:pt x="0" y="0"/>
                  </a:lnTo>
                  <a:close/>
                </a:path>
              </a:pathLst>
            </a:custGeom>
            <a:blipFill>
              <a:blip r:embed="rId2"/>
              <a:stretch>
                <a:fillRect l="-12412" t="-36140" r="-9363" b="-22545"/>
              </a:stretch>
            </a:blipFill>
          </p:spPr>
        </p:sp>
        <p:sp>
          <p:nvSpPr>
            <p:cNvPr id="6" name="Freeform 6"/>
            <p:cNvSpPr/>
            <p:nvPr/>
          </p:nvSpPr>
          <p:spPr>
            <a:xfrm>
              <a:off x="0" y="64585"/>
              <a:ext cx="569736" cy="569736"/>
            </a:xfrm>
            <a:custGeom>
              <a:avLst/>
              <a:gdLst/>
              <a:ahLst/>
              <a:cxnLst/>
              <a:rect l="l" t="t" r="r" b="b"/>
              <a:pathLst>
                <a:path w="569736" h="569736">
                  <a:moveTo>
                    <a:pt x="0" y="0"/>
                  </a:moveTo>
                  <a:lnTo>
                    <a:pt x="569736" y="0"/>
                  </a:lnTo>
                  <a:lnTo>
                    <a:pt x="569736" y="569736"/>
                  </a:lnTo>
                  <a:lnTo>
                    <a:pt x="0" y="569736"/>
                  </a:lnTo>
                  <a:lnTo>
                    <a:pt x="0" y="0"/>
                  </a:lnTo>
                  <a:close/>
                </a:path>
              </a:pathLst>
            </a:custGeom>
            <a:blipFill>
              <a:blip r:embed="rId3"/>
              <a:stretch>
                <a:fillRect/>
              </a:stretch>
            </a:blipFill>
          </p:spPr>
        </p:sp>
        <p:sp>
          <p:nvSpPr>
            <p:cNvPr id="7" name="Freeform 7"/>
            <p:cNvSpPr/>
            <p:nvPr/>
          </p:nvSpPr>
          <p:spPr>
            <a:xfrm>
              <a:off x="2852049" y="62837"/>
              <a:ext cx="951579" cy="561432"/>
            </a:xfrm>
            <a:custGeom>
              <a:avLst/>
              <a:gdLst/>
              <a:ahLst/>
              <a:cxnLst/>
              <a:rect l="l" t="t" r="r" b="b"/>
              <a:pathLst>
                <a:path w="951579" h="561432">
                  <a:moveTo>
                    <a:pt x="0" y="0"/>
                  </a:moveTo>
                  <a:lnTo>
                    <a:pt x="951579" y="0"/>
                  </a:lnTo>
                  <a:lnTo>
                    <a:pt x="951579" y="561432"/>
                  </a:lnTo>
                  <a:lnTo>
                    <a:pt x="0" y="561432"/>
                  </a:lnTo>
                  <a:lnTo>
                    <a:pt x="0" y="0"/>
                  </a:lnTo>
                  <a:close/>
                </a:path>
              </a:pathLst>
            </a:custGeom>
            <a:blipFill>
              <a:blip r:embed="rId4"/>
              <a:stretch>
                <a:fillRect/>
              </a:stretch>
            </a:blipFill>
          </p:spPr>
        </p:sp>
        <p:sp>
          <p:nvSpPr>
            <p:cNvPr id="8" name="Freeform 8"/>
            <p:cNvSpPr/>
            <p:nvPr/>
          </p:nvSpPr>
          <p:spPr>
            <a:xfrm>
              <a:off x="3847467" y="0"/>
              <a:ext cx="668898" cy="668898"/>
            </a:xfrm>
            <a:custGeom>
              <a:avLst/>
              <a:gdLst/>
              <a:ahLst/>
              <a:cxnLst/>
              <a:rect l="l" t="t" r="r" b="b"/>
              <a:pathLst>
                <a:path w="668898" h="668898">
                  <a:moveTo>
                    <a:pt x="0" y="0"/>
                  </a:moveTo>
                  <a:lnTo>
                    <a:pt x="668898" y="0"/>
                  </a:lnTo>
                  <a:lnTo>
                    <a:pt x="668898" y="668898"/>
                  </a:lnTo>
                  <a:lnTo>
                    <a:pt x="0" y="668898"/>
                  </a:lnTo>
                  <a:lnTo>
                    <a:pt x="0" y="0"/>
                  </a:lnTo>
                  <a:close/>
                </a:path>
              </a:pathLst>
            </a:custGeom>
            <a:blipFill>
              <a:blip r:embed="rId5"/>
              <a:stretch>
                <a:fillRect/>
              </a:stretch>
            </a:blipFill>
          </p:spPr>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rgbClr val="84BFDD">
                <a:alpha val="100000"/>
              </a:srgbClr>
            </a:gs>
            <a:gs pos="50000">
              <a:srgbClr val="FFFFFF">
                <a:alpha val="100000"/>
              </a:srgbClr>
            </a:gs>
            <a:gs pos="100000">
              <a:srgbClr val="FFF7CF">
                <a:alpha val="100000"/>
              </a:srgb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2" name="TextBox 2"/>
          <p:cNvSpPr txBox="1"/>
          <p:nvPr/>
        </p:nvSpPr>
        <p:spPr>
          <a:xfrm>
            <a:off x="1393677" y="3066194"/>
            <a:ext cx="15500646" cy="1011362"/>
          </a:xfrm>
          <a:prstGeom prst="rect">
            <a:avLst/>
          </a:prstGeom>
        </p:spPr>
        <p:txBody>
          <a:bodyPr lIns="0" tIns="0" rIns="0" bIns="0" rtlCol="0" anchor="t">
            <a:spAutoFit/>
          </a:bodyPr>
          <a:lstStyle/>
          <a:p>
            <a:pPr>
              <a:lnSpc>
                <a:spcPts val="4105"/>
              </a:lnSpc>
            </a:pPr>
            <a:r>
              <a:rPr lang="en-US" sz="2932">
                <a:solidFill>
                  <a:srgbClr val="FFFFFF"/>
                </a:solidFill>
                <a:latin typeface="Trocchi"/>
              </a:rPr>
              <a:t></a:t>
            </a:r>
          </a:p>
          <a:p>
            <a:pPr>
              <a:lnSpc>
                <a:spcPts val="4105"/>
              </a:lnSpc>
            </a:pPr>
            <a:endParaRPr lang="en-US" sz="2932">
              <a:solidFill>
                <a:srgbClr val="FFFFFF"/>
              </a:solidFill>
              <a:latin typeface="Trocchi"/>
            </a:endParaRPr>
          </a:p>
        </p:txBody>
      </p:sp>
      <p:sp>
        <p:nvSpPr>
          <p:cNvPr id="3" name="TextBox 3"/>
          <p:cNvSpPr txBox="1"/>
          <p:nvPr/>
        </p:nvSpPr>
        <p:spPr>
          <a:xfrm>
            <a:off x="1393677" y="1410541"/>
            <a:ext cx="15500646" cy="6934200"/>
          </a:xfrm>
          <a:prstGeom prst="rect">
            <a:avLst/>
          </a:prstGeom>
        </p:spPr>
        <p:txBody>
          <a:bodyPr lIns="0" tIns="0" rIns="0" bIns="0" rtlCol="0" anchor="t">
            <a:spAutoFit/>
          </a:bodyPr>
          <a:lstStyle/>
          <a:p>
            <a:pPr algn="just">
              <a:lnSpc>
                <a:spcPts val="4200"/>
              </a:lnSpc>
            </a:pPr>
            <a:r>
              <a:rPr lang="en-US" sz="3000">
                <a:solidFill>
                  <a:srgbClr val="084C6E"/>
                </a:solidFill>
                <a:latin typeface="Arimo Bold"/>
              </a:rPr>
              <a:t>Savunma Oyuncusunun Hücum Oyuncusuna Teması:</a:t>
            </a:r>
          </a:p>
          <a:p>
            <a:pPr marL="647700" lvl="1" indent="-323850" algn="just">
              <a:lnSpc>
                <a:spcPts val="4200"/>
              </a:lnSpc>
              <a:buFont typeface="Arial"/>
              <a:buChar char="•"/>
            </a:pPr>
            <a:r>
              <a:rPr lang="en-US" sz="3000">
                <a:solidFill>
                  <a:srgbClr val="084C6E"/>
                </a:solidFill>
                <a:latin typeface="Arimo"/>
              </a:rPr>
              <a:t>Savunma oyuncusunun tarafsız alanda hücum oyuncusuna dokunması veya onun tarafsız alan dışına çıkmasını vücuduyla veya eliyle engellemesi (savunma faulü) hatadır. Hakem, hemen oyunu durdurur ve hata yapan oyuncuyu set dışı bırakır.</a:t>
            </a:r>
          </a:p>
          <a:p>
            <a:pPr marL="647700" lvl="1" indent="-323850" algn="just">
              <a:lnSpc>
                <a:spcPts val="4200"/>
              </a:lnSpc>
              <a:buFont typeface="Arial"/>
              <a:buChar char="•"/>
            </a:pPr>
            <a:r>
              <a:rPr lang="en-US" sz="3000">
                <a:solidFill>
                  <a:srgbClr val="084C6E"/>
                </a:solidFill>
                <a:latin typeface="Arimo"/>
              </a:rPr>
              <a:t>Tarafsız alan dışında savunma oyuncusu hücum oyuncusunu yakalamaya çalışırken vücudunun üst kısmına dokunabilir. Kayarak, koşup atlayarak ya da oyuncunun vücudunun alt kısmına temas etmesi hatadır. Ayrıca, elle vurmak ya da itmek de  savunma faulleri olarak kabul edilir.</a:t>
            </a:r>
          </a:p>
          <a:p>
            <a:pPr marL="647700" lvl="1" indent="-323850" algn="just">
              <a:lnSpc>
                <a:spcPts val="4200"/>
              </a:lnSpc>
              <a:buFont typeface="Arial"/>
              <a:buChar char="•"/>
            </a:pPr>
            <a:r>
              <a:rPr lang="en-US" sz="3000">
                <a:solidFill>
                  <a:srgbClr val="084C6E"/>
                </a:solidFill>
                <a:latin typeface="Arimo"/>
              </a:rPr>
              <a:t>Bu durumda, kural dışı savunma yapan oyuncu temasa rağmen set dışı kalır.</a:t>
            </a:r>
          </a:p>
          <a:p>
            <a:pPr algn="just">
              <a:lnSpc>
                <a:spcPts val="4200"/>
              </a:lnSpc>
            </a:pPr>
            <a:endParaRPr lang="en-US" sz="3000">
              <a:solidFill>
                <a:srgbClr val="084C6E"/>
              </a:solidFill>
              <a:latin typeface="Arimo"/>
            </a:endParaRPr>
          </a:p>
          <a:p>
            <a:pPr algn="just">
              <a:lnSpc>
                <a:spcPts val="4200"/>
              </a:lnSpc>
            </a:pPr>
            <a:endParaRPr lang="en-US" sz="3000">
              <a:solidFill>
                <a:srgbClr val="084C6E"/>
              </a:solidFill>
              <a:latin typeface="Arimo"/>
            </a:endParaRPr>
          </a:p>
          <a:p>
            <a:pPr algn="just">
              <a:lnSpc>
                <a:spcPts val="4200"/>
              </a:lnSpc>
            </a:pPr>
            <a:endParaRPr lang="en-US" sz="3000">
              <a:solidFill>
                <a:srgbClr val="084C6E"/>
              </a:solidFill>
              <a:latin typeface="Arimo"/>
            </a:endParaRPr>
          </a:p>
          <a:p>
            <a:pPr algn="just">
              <a:lnSpc>
                <a:spcPts val="4200"/>
              </a:lnSpc>
            </a:pPr>
            <a:endParaRPr lang="en-US" sz="3000">
              <a:solidFill>
                <a:srgbClr val="084C6E"/>
              </a:solidFill>
              <a:latin typeface="Arimo"/>
            </a:endParaRPr>
          </a:p>
        </p:txBody>
      </p:sp>
      <p:grpSp>
        <p:nvGrpSpPr>
          <p:cNvPr id="4" name="Group 4"/>
          <p:cNvGrpSpPr/>
          <p:nvPr/>
        </p:nvGrpSpPr>
        <p:grpSpPr>
          <a:xfrm>
            <a:off x="7527695" y="9411541"/>
            <a:ext cx="3387273" cy="501673"/>
            <a:chOff x="0" y="0"/>
            <a:chExt cx="4516365" cy="668898"/>
          </a:xfrm>
        </p:grpSpPr>
        <p:sp>
          <p:nvSpPr>
            <p:cNvPr id="5" name="Freeform 5"/>
            <p:cNvSpPr/>
            <p:nvPr/>
          </p:nvSpPr>
          <p:spPr>
            <a:xfrm>
              <a:off x="646799" y="57018"/>
              <a:ext cx="2061050" cy="577303"/>
            </a:xfrm>
            <a:custGeom>
              <a:avLst/>
              <a:gdLst/>
              <a:ahLst/>
              <a:cxnLst/>
              <a:rect l="l" t="t" r="r" b="b"/>
              <a:pathLst>
                <a:path w="2061050" h="577303">
                  <a:moveTo>
                    <a:pt x="0" y="0"/>
                  </a:moveTo>
                  <a:lnTo>
                    <a:pt x="2061050" y="0"/>
                  </a:lnTo>
                  <a:lnTo>
                    <a:pt x="2061050" y="577303"/>
                  </a:lnTo>
                  <a:lnTo>
                    <a:pt x="0" y="577303"/>
                  </a:lnTo>
                  <a:lnTo>
                    <a:pt x="0" y="0"/>
                  </a:lnTo>
                  <a:close/>
                </a:path>
              </a:pathLst>
            </a:custGeom>
            <a:blipFill>
              <a:blip r:embed="rId2"/>
              <a:stretch>
                <a:fillRect l="-12412" t="-36140" r="-9363" b="-22545"/>
              </a:stretch>
            </a:blipFill>
          </p:spPr>
        </p:sp>
        <p:sp>
          <p:nvSpPr>
            <p:cNvPr id="6" name="Freeform 6"/>
            <p:cNvSpPr/>
            <p:nvPr/>
          </p:nvSpPr>
          <p:spPr>
            <a:xfrm>
              <a:off x="0" y="64585"/>
              <a:ext cx="569736" cy="569736"/>
            </a:xfrm>
            <a:custGeom>
              <a:avLst/>
              <a:gdLst/>
              <a:ahLst/>
              <a:cxnLst/>
              <a:rect l="l" t="t" r="r" b="b"/>
              <a:pathLst>
                <a:path w="569736" h="569736">
                  <a:moveTo>
                    <a:pt x="0" y="0"/>
                  </a:moveTo>
                  <a:lnTo>
                    <a:pt x="569736" y="0"/>
                  </a:lnTo>
                  <a:lnTo>
                    <a:pt x="569736" y="569736"/>
                  </a:lnTo>
                  <a:lnTo>
                    <a:pt x="0" y="569736"/>
                  </a:lnTo>
                  <a:lnTo>
                    <a:pt x="0" y="0"/>
                  </a:lnTo>
                  <a:close/>
                </a:path>
              </a:pathLst>
            </a:custGeom>
            <a:blipFill>
              <a:blip r:embed="rId3"/>
              <a:stretch>
                <a:fillRect/>
              </a:stretch>
            </a:blipFill>
          </p:spPr>
        </p:sp>
        <p:sp>
          <p:nvSpPr>
            <p:cNvPr id="7" name="Freeform 7"/>
            <p:cNvSpPr/>
            <p:nvPr/>
          </p:nvSpPr>
          <p:spPr>
            <a:xfrm>
              <a:off x="2852049" y="62837"/>
              <a:ext cx="951579" cy="561432"/>
            </a:xfrm>
            <a:custGeom>
              <a:avLst/>
              <a:gdLst/>
              <a:ahLst/>
              <a:cxnLst/>
              <a:rect l="l" t="t" r="r" b="b"/>
              <a:pathLst>
                <a:path w="951579" h="561432">
                  <a:moveTo>
                    <a:pt x="0" y="0"/>
                  </a:moveTo>
                  <a:lnTo>
                    <a:pt x="951579" y="0"/>
                  </a:lnTo>
                  <a:lnTo>
                    <a:pt x="951579" y="561432"/>
                  </a:lnTo>
                  <a:lnTo>
                    <a:pt x="0" y="561432"/>
                  </a:lnTo>
                  <a:lnTo>
                    <a:pt x="0" y="0"/>
                  </a:lnTo>
                  <a:close/>
                </a:path>
              </a:pathLst>
            </a:custGeom>
            <a:blipFill>
              <a:blip r:embed="rId4"/>
              <a:stretch>
                <a:fillRect/>
              </a:stretch>
            </a:blipFill>
          </p:spPr>
        </p:sp>
        <p:sp>
          <p:nvSpPr>
            <p:cNvPr id="8" name="Freeform 8"/>
            <p:cNvSpPr/>
            <p:nvPr/>
          </p:nvSpPr>
          <p:spPr>
            <a:xfrm>
              <a:off x="3847467" y="0"/>
              <a:ext cx="668898" cy="668898"/>
            </a:xfrm>
            <a:custGeom>
              <a:avLst/>
              <a:gdLst/>
              <a:ahLst/>
              <a:cxnLst/>
              <a:rect l="l" t="t" r="r" b="b"/>
              <a:pathLst>
                <a:path w="668898" h="668898">
                  <a:moveTo>
                    <a:pt x="0" y="0"/>
                  </a:moveTo>
                  <a:lnTo>
                    <a:pt x="668898" y="0"/>
                  </a:lnTo>
                  <a:lnTo>
                    <a:pt x="668898" y="668898"/>
                  </a:lnTo>
                  <a:lnTo>
                    <a:pt x="0" y="668898"/>
                  </a:lnTo>
                  <a:lnTo>
                    <a:pt x="0" y="0"/>
                  </a:lnTo>
                  <a:close/>
                </a:path>
              </a:pathLst>
            </a:custGeom>
            <a:blipFill>
              <a:blip r:embed="rId5"/>
              <a:stretch>
                <a:fillRect/>
              </a:stretch>
            </a:blipFill>
          </p:spPr>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rgbClr val="84BFDD">
                <a:alpha val="100000"/>
              </a:srgbClr>
            </a:gs>
            <a:gs pos="50000">
              <a:srgbClr val="FFFFFF">
                <a:alpha val="100000"/>
              </a:srgbClr>
            </a:gs>
            <a:gs pos="100000">
              <a:srgbClr val="FFF7CF">
                <a:alpha val="100000"/>
              </a:srgb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2" name="TextBox 2"/>
          <p:cNvSpPr txBox="1"/>
          <p:nvPr/>
        </p:nvSpPr>
        <p:spPr>
          <a:xfrm>
            <a:off x="1393677" y="2033665"/>
            <a:ext cx="15500646" cy="1011362"/>
          </a:xfrm>
          <a:prstGeom prst="rect">
            <a:avLst/>
          </a:prstGeom>
        </p:spPr>
        <p:txBody>
          <a:bodyPr lIns="0" tIns="0" rIns="0" bIns="0" rtlCol="0" anchor="t">
            <a:spAutoFit/>
          </a:bodyPr>
          <a:lstStyle/>
          <a:p>
            <a:pPr algn="just">
              <a:lnSpc>
                <a:spcPts val="4105"/>
              </a:lnSpc>
            </a:pPr>
            <a:r>
              <a:rPr lang="en-US" sz="2932">
                <a:solidFill>
                  <a:srgbClr val="FFFFFF"/>
                </a:solidFill>
                <a:latin typeface="Trocchi"/>
              </a:rPr>
              <a:t></a:t>
            </a:r>
          </a:p>
          <a:p>
            <a:pPr algn="just">
              <a:lnSpc>
                <a:spcPts val="4105"/>
              </a:lnSpc>
            </a:pPr>
            <a:endParaRPr lang="en-US" sz="2932">
              <a:solidFill>
                <a:srgbClr val="FFFFFF"/>
              </a:solidFill>
              <a:latin typeface="Trocchi"/>
            </a:endParaRPr>
          </a:p>
        </p:txBody>
      </p:sp>
      <p:sp>
        <p:nvSpPr>
          <p:cNvPr id="3" name="TextBox 3"/>
          <p:cNvSpPr txBox="1"/>
          <p:nvPr/>
        </p:nvSpPr>
        <p:spPr>
          <a:xfrm>
            <a:off x="1393677" y="2014615"/>
            <a:ext cx="15500646" cy="5867400"/>
          </a:xfrm>
          <a:prstGeom prst="rect">
            <a:avLst/>
          </a:prstGeom>
        </p:spPr>
        <p:txBody>
          <a:bodyPr lIns="0" tIns="0" rIns="0" bIns="0" rtlCol="0" anchor="t">
            <a:spAutoFit/>
          </a:bodyPr>
          <a:lstStyle/>
          <a:p>
            <a:pPr algn="just">
              <a:lnSpc>
                <a:spcPts val="4200"/>
              </a:lnSpc>
            </a:pPr>
            <a:r>
              <a:rPr lang="en-US" sz="3000">
                <a:solidFill>
                  <a:srgbClr val="084C6E"/>
                </a:solidFill>
                <a:latin typeface="Arimo"/>
              </a:rPr>
              <a:t>Oyun, mendil hakeminin ayağını yere vurmasıyla başlar ve başhakemin düdük sesiyle sona erer. Hakemlerin tereddüt yaşadığı durumlarda, istisnai sakatlanmalarda veya oyun alanı ile ilgili olumsuzluklar görüldüğü anda, kurallara uygun bir şekilde duraklama yapılır. Set araları (set arası yer değişimleri) bu kurallara uygun duraklamalara dahil değildir ve set ara süresi 2 dakikadır.</a:t>
            </a:r>
          </a:p>
          <a:p>
            <a:pPr algn="just">
              <a:lnSpc>
                <a:spcPts val="4200"/>
              </a:lnSpc>
            </a:pPr>
            <a:endParaRPr lang="en-US" sz="3000">
              <a:solidFill>
                <a:srgbClr val="084C6E"/>
              </a:solidFill>
              <a:latin typeface="Arimo"/>
            </a:endParaRPr>
          </a:p>
          <a:p>
            <a:pPr algn="just">
              <a:lnSpc>
                <a:spcPts val="4200"/>
              </a:lnSpc>
            </a:pPr>
            <a:r>
              <a:rPr lang="en-US" sz="3000">
                <a:solidFill>
                  <a:srgbClr val="084C6E"/>
                </a:solidFill>
                <a:latin typeface="Arimo"/>
              </a:rPr>
              <a:t>Ayrıca, herhangi bir takımın yarışacak bir oyuncusu kaldığında, bu oyuncunun birinci çıkışında 30 saniye, ikinci çıkışında 45 saniye, üçüncü çıkışında 60 saniye dinlenme süresi verilir. Bundan sonraki her çıkış için ise 60 saniye dinlenme süresi uygulanır. Bu duraklamalar da kurallara uygun olarak gerçekleştirilir.</a:t>
            </a:r>
          </a:p>
          <a:p>
            <a:pPr algn="just">
              <a:lnSpc>
                <a:spcPts val="4200"/>
              </a:lnSpc>
            </a:pPr>
            <a:endParaRPr lang="en-US" sz="3000">
              <a:solidFill>
                <a:srgbClr val="084C6E"/>
              </a:solidFill>
              <a:latin typeface="Arimo"/>
            </a:endParaRPr>
          </a:p>
        </p:txBody>
      </p:sp>
      <p:grpSp>
        <p:nvGrpSpPr>
          <p:cNvPr id="4" name="Group 4"/>
          <p:cNvGrpSpPr/>
          <p:nvPr/>
        </p:nvGrpSpPr>
        <p:grpSpPr>
          <a:xfrm>
            <a:off x="7527695" y="9411541"/>
            <a:ext cx="3387273" cy="501673"/>
            <a:chOff x="0" y="0"/>
            <a:chExt cx="4516365" cy="668898"/>
          </a:xfrm>
        </p:grpSpPr>
        <p:sp>
          <p:nvSpPr>
            <p:cNvPr id="5" name="Freeform 5"/>
            <p:cNvSpPr/>
            <p:nvPr/>
          </p:nvSpPr>
          <p:spPr>
            <a:xfrm>
              <a:off x="646799" y="57018"/>
              <a:ext cx="2061050" cy="577303"/>
            </a:xfrm>
            <a:custGeom>
              <a:avLst/>
              <a:gdLst/>
              <a:ahLst/>
              <a:cxnLst/>
              <a:rect l="l" t="t" r="r" b="b"/>
              <a:pathLst>
                <a:path w="2061050" h="577303">
                  <a:moveTo>
                    <a:pt x="0" y="0"/>
                  </a:moveTo>
                  <a:lnTo>
                    <a:pt x="2061050" y="0"/>
                  </a:lnTo>
                  <a:lnTo>
                    <a:pt x="2061050" y="577303"/>
                  </a:lnTo>
                  <a:lnTo>
                    <a:pt x="0" y="577303"/>
                  </a:lnTo>
                  <a:lnTo>
                    <a:pt x="0" y="0"/>
                  </a:lnTo>
                  <a:close/>
                </a:path>
              </a:pathLst>
            </a:custGeom>
            <a:blipFill>
              <a:blip r:embed="rId2"/>
              <a:stretch>
                <a:fillRect l="-12412" t="-36140" r="-9363" b="-22545"/>
              </a:stretch>
            </a:blipFill>
          </p:spPr>
        </p:sp>
        <p:sp>
          <p:nvSpPr>
            <p:cNvPr id="6" name="Freeform 6"/>
            <p:cNvSpPr/>
            <p:nvPr/>
          </p:nvSpPr>
          <p:spPr>
            <a:xfrm>
              <a:off x="0" y="64585"/>
              <a:ext cx="569736" cy="569736"/>
            </a:xfrm>
            <a:custGeom>
              <a:avLst/>
              <a:gdLst/>
              <a:ahLst/>
              <a:cxnLst/>
              <a:rect l="l" t="t" r="r" b="b"/>
              <a:pathLst>
                <a:path w="569736" h="569736">
                  <a:moveTo>
                    <a:pt x="0" y="0"/>
                  </a:moveTo>
                  <a:lnTo>
                    <a:pt x="569736" y="0"/>
                  </a:lnTo>
                  <a:lnTo>
                    <a:pt x="569736" y="569736"/>
                  </a:lnTo>
                  <a:lnTo>
                    <a:pt x="0" y="569736"/>
                  </a:lnTo>
                  <a:lnTo>
                    <a:pt x="0" y="0"/>
                  </a:lnTo>
                  <a:close/>
                </a:path>
              </a:pathLst>
            </a:custGeom>
            <a:blipFill>
              <a:blip r:embed="rId3"/>
              <a:stretch>
                <a:fillRect/>
              </a:stretch>
            </a:blipFill>
          </p:spPr>
        </p:sp>
        <p:sp>
          <p:nvSpPr>
            <p:cNvPr id="7" name="Freeform 7"/>
            <p:cNvSpPr/>
            <p:nvPr/>
          </p:nvSpPr>
          <p:spPr>
            <a:xfrm>
              <a:off x="2852049" y="62837"/>
              <a:ext cx="951579" cy="561432"/>
            </a:xfrm>
            <a:custGeom>
              <a:avLst/>
              <a:gdLst/>
              <a:ahLst/>
              <a:cxnLst/>
              <a:rect l="l" t="t" r="r" b="b"/>
              <a:pathLst>
                <a:path w="951579" h="561432">
                  <a:moveTo>
                    <a:pt x="0" y="0"/>
                  </a:moveTo>
                  <a:lnTo>
                    <a:pt x="951579" y="0"/>
                  </a:lnTo>
                  <a:lnTo>
                    <a:pt x="951579" y="561432"/>
                  </a:lnTo>
                  <a:lnTo>
                    <a:pt x="0" y="561432"/>
                  </a:lnTo>
                  <a:lnTo>
                    <a:pt x="0" y="0"/>
                  </a:lnTo>
                  <a:close/>
                </a:path>
              </a:pathLst>
            </a:custGeom>
            <a:blipFill>
              <a:blip r:embed="rId4"/>
              <a:stretch>
                <a:fillRect/>
              </a:stretch>
            </a:blipFill>
          </p:spPr>
        </p:sp>
        <p:sp>
          <p:nvSpPr>
            <p:cNvPr id="8" name="Freeform 8"/>
            <p:cNvSpPr/>
            <p:nvPr/>
          </p:nvSpPr>
          <p:spPr>
            <a:xfrm>
              <a:off x="3847467" y="0"/>
              <a:ext cx="668898" cy="668898"/>
            </a:xfrm>
            <a:custGeom>
              <a:avLst/>
              <a:gdLst/>
              <a:ahLst/>
              <a:cxnLst/>
              <a:rect l="l" t="t" r="r" b="b"/>
              <a:pathLst>
                <a:path w="668898" h="668898">
                  <a:moveTo>
                    <a:pt x="0" y="0"/>
                  </a:moveTo>
                  <a:lnTo>
                    <a:pt x="668898" y="0"/>
                  </a:lnTo>
                  <a:lnTo>
                    <a:pt x="668898" y="668898"/>
                  </a:lnTo>
                  <a:lnTo>
                    <a:pt x="0" y="668898"/>
                  </a:lnTo>
                  <a:lnTo>
                    <a:pt x="0" y="0"/>
                  </a:lnTo>
                  <a:close/>
                </a:path>
              </a:pathLst>
            </a:custGeom>
            <a:blipFill>
              <a:blip r:embed="rId5"/>
              <a:stretch>
                <a:fillRect/>
              </a:stretch>
            </a:blipFill>
          </p:spPr>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rgbClr val="84BFDD">
                <a:alpha val="100000"/>
              </a:srgbClr>
            </a:gs>
            <a:gs pos="50000">
              <a:srgbClr val="FFFFFF">
                <a:alpha val="100000"/>
              </a:srgbClr>
            </a:gs>
            <a:gs pos="100000">
              <a:srgbClr val="FFF7CF">
                <a:alpha val="100000"/>
              </a:srgb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2" name="TextBox 2"/>
          <p:cNvSpPr txBox="1"/>
          <p:nvPr/>
        </p:nvSpPr>
        <p:spPr>
          <a:xfrm>
            <a:off x="1393677" y="1371600"/>
            <a:ext cx="15500646" cy="7467600"/>
          </a:xfrm>
          <a:prstGeom prst="rect">
            <a:avLst/>
          </a:prstGeom>
        </p:spPr>
        <p:txBody>
          <a:bodyPr lIns="0" tIns="0" rIns="0" bIns="0" rtlCol="0" anchor="t">
            <a:spAutoFit/>
          </a:bodyPr>
          <a:lstStyle/>
          <a:p>
            <a:pPr algn="just">
              <a:lnSpc>
                <a:spcPts val="4200"/>
              </a:lnSpc>
            </a:pPr>
            <a:r>
              <a:rPr lang="en-US" sz="3000">
                <a:solidFill>
                  <a:srgbClr val="084C6E"/>
                </a:solidFill>
                <a:latin typeface="Arimo Bold"/>
              </a:rPr>
              <a:t>Kurallara Uygun Duraklama Talepleri:</a:t>
            </a:r>
          </a:p>
          <a:p>
            <a:pPr marL="647700" lvl="1" indent="-323850" algn="just">
              <a:lnSpc>
                <a:spcPts val="4200"/>
              </a:lnSpc>
              <a:buFont typeface="Arial"/>
              <a:buChar char="•"/>
            </a:pPr>
            <a:r>
              <a:rPr lang="en-US" sz="3000">
                <a:solidFill>
                  <a:srgbClr val="084C6E"/>
                </a:solidFill>
                <a:latin typeface="Arimo"/>
              </a:rPr>
              <a:t>Oyun liderinin her set içinde 1 mola hakkı vardır ve molalar 60 saniyedir.</a:t>
            </a:r>
          </a:p>
          <a:p>
            <a:pPr marL="647700" lvl="1" indent="-323850" algn="just">
              <a:lnSpc>
                <a:spcPts val="4200"/>
              </a:lnSpc>
              <a:buFont typeface="Arial"/>
              <a:buChar char="•"/>
            </a:pPr>
            <a:r>
              <a:rPr lang="en-US" sz="3000">
                <a:solidFill>
                  <a:srgbClr val="084C6E"/>
                </a:solidFill>
                <a:latin typeface="Arimo"/>
              </a:rPr>
              <a:t>Mola hakkını kullanan A takımının mola süresi bittikten sonra B takımı da bu hakkını kullanmak istiyorsa kullanabilir. Bu durumda 2 dakika mola verilmiş olur.</a:t>
            </a:r>
          </a:p>
          <a:p>
            <a:pPr marL="647700" lvl="1" indent="-323850" algn="just">
              <a:lnSpc>
                <a:spcPts val="4200"/>
              </a:lnSpc>
              <a:buFont typeface="Arial"/>
              <a:buChar char="•"/>
            </a:pPr>
            <a:r>
              <a:rPr lang="en-US" sz="3000">
                <a:solidFill>
                  <a:srgbClr val="084C6E"/>
                </a:solidFill>
                <a:latin typeface="Arimo"/>
              </a:rPr>
              <a:t>Maç süresince her takımın 3 oyuncu değişiklik hakkı vardır. Oyuncu değişiklikleri, değişim pusulası ile yapılmalıdır. Değişim pusulasında oyuncu çocuğun forma numarası yazılıdır. Oyun lideri, 1. sette oyuna başladığı oyuncularla sakatlık durumu olmadığı sürece seti tamamlamak zorundadır.</a:t>
            </a:r>
          </a:p>
          <a:p>
            <a:pPr marL="647700" lvl="1" indent="-323850" algn="just">
              <a:lnSpc>
                <a:spcPts val="4200"/>
              </a:lnSpc>
              <a:buFont typeface="Arial"/>
              <a:buChar char="•"/>
            </a:pPr>
            <a:r>
              <a:rPr lang="en-US" sz="3000">
                <a:solidFill>
                  <a:srgbClr val="084C6E"/>
                </a:solidFill>
                <a:latin typeface="Arimo"/>
              </a:rPr>
              <a:t>Takımlar bir maçta en fazla 3 oyuncu değişikliği yapabilirler. Oyundan çıkan oyuncu (değişen oyuncu), o set için bir daha oyuna giremez. Giren oyuncu, çıkan oyuncunun yerinde (sırasında) oyuna devam eder. Söz gelimi A takımının 3. sırasındaki oyuncu çocuk, 2.set başında oyuna alındığında yerine 11 numaralı oyuncu çocuk dahil ediliyorsa 11 numaralı oyuncu 3 numaralı oyuncunun olduğu yere geçer.</a:t>
            </a:r>
          </a:p>
          <a:p>
            <a:pPr algn="just">
              <a:lnSpc>
                <a:spcPts val="4200"/>
              </a:lnSpc>
            </a:pPr>
            <a:endParaRPr lang="en-US" sz="3000">
              <a:solidFill>
                <a:srgbClr val="084C6E"/>
              </a:solidFill>
              <a:latin typeface="Arimo"/>
            </a:endParaRPr>
          </a:p>
        </p:txBody>
      </p:sp>
      <p:grpSp>
        <p:nvGrpSpPr>
          <p:cNvPr id="3" name="Group 3"/>
          <p:cNvGrpSpPr/>
          <p:nvPr/>
        </p:nvGrpSpPr>
        <p:grpSpPr>
          <a:xfrm>
            <a:off x="7527695" y="9411541"/>
            <a:ext cx="3387273" cy="501673"/>
            <a:chOff x="0" y="0"/>
            <a:chExt cx="4516365" cy="668898"/>
          </a:xfrm>
        </p:grpSpPr>
        <p:sp>
          <p:nvSpPr>
            <p:cNvPr id="4" name="Freeform 4"/>
            <p:cNvSpPr/>
            <p:nvPr/>
          </p:nvSpPr>
          <p:spPr>
            <a:xfrm>
              <a:off x="646799" y="57018"/>
              <a:ext cx="2061050" cy="577303"/>
            </a:xfrm>
            <a:custGeom>
              <a:avLst/>
              <a:gdLst/>
              <a:ahLst/>
              <a:cxnLst/>
              <a:rect l="l" t="t" r="r" b="b"/>
              <a:pathLst>
                <a:path w="2061050" h="577303">
                  <a:moveTo>
                    <a:pt x="0" y="0"/>
                  </a:moveTo>
                  <a:lnTo>
                    <a:pt x="2061050" y="0"/>
                  </a:lnTo>
                  <a:lnTo>
                    <a:pt x="2061050" y="577303"/>
                  </a:lnTo>
                  <a:lnTo>
                    <a:pt x="0" y="577303"/>
                  </a:lnTo>
                  <a:lnTo>
                    <a:pt x="0" y="0"/>
                  </a:lnTo>
                  <a:close/>
                </a:path>
              </a:pathLst>
            </a:custGeom>
            <a:blipFill>
              <a:blip r:embed="rId2"/>
              <a:stretch>
                <a:fillRect l="-12412" t="-36140" r="-9363" b="-22545"/>
              </a:stretch>
            </a:blipFill>
          </p:spPr>
        </p:sp>
        <p:sp>
          <p:nvSpPr>
            <p:cNvPr id="5" name="Freeform 5"/>
            <p:cNvSpPr/>
            <p:nvPr/>
          </p:nvSpPr>
          <p:spPr>
            <a:xfrm>
              <a:off x="0" y="64585"/>
              <a:ext cx="569736" cy="569736"/>
            </a:xfrm>
            <a:custGeom>
              <a:avLst/>
              <a:gdLst/>
              <a:ahLst/>
              <a:cxnLst/>
              <a:rect l="l" t="t" r="r" b="b"/>
              <a:pathLst>
                <a:path w="569736" h="569736">
                  <a:moveTo>
                    <a:pt x="0" y="0"/>
                  </a:moveTo>
                  <a:lnTo>
                    <a:pt x="569736" y="0"/>
                  </a:lnTo>
                  <a:lnTo>
                    <a:pt x="569736" y="569736"/>
                  </a:lnTo>
                  <a:lnTo>
                    <a:pt x="0" y="569736"/>
                  </a:lnTo>
                  <a:lnTo>
                    <a:pt x="0" y="0"/>
                  </a:lnTo>
                  <a:close/>
                </a:path>
              </a:pathLst>
            </a:custGeom>
            <a:blipFill>
              <a:blip r:embed="rId3"/>
              <a:stretch>
                <a:fillRect/>
              </a:stretch>
            </a:blipFill>
          </p:spPr>
        </p:sp>
        <p:sp>
          <p:nvSpPr>
            <p:cNvPr id="6" name="Freeform 6"/>
            <p:cNvSpPr/>
            <p:nvPr/>
          </p:nvSpPr>
          <p:spPr>
            <a:xfrm>
              <a:off x="2852049" y="62837"/>
              <a:ext cx="951579" cy="561432"/>
            </a:xfrm>
            <a:custGeom>
              <a:avLst/>
              <a:gdLst/>
              <a:ahLst/>
              <a:cxnLst/>
              <a:rect l="l" t="t" r="r" b="b"/>
              <a:pathLst>
                <a:path w="951579" h="561432">
                  <a:moveTo>
                    <a:pt x="0" y="0"/>
                  </a:moveTo>
                  <a:lnTo>
                    <a:pt x="951579" y="0"/>
                  </a:lnTo>
                  <a:lnTo>
                    <a:pt x="951579" y="561432"/>
                  </a:lnTo>
                  <a:lnTo>
                    <a:pt x="0" y="561432"/>
                  </a:lnTo>
                  <a:lnTo>
                    <a:pt x="0" y="0"/>
                  </a:lnTo>
                  <a:close/>
                </a:path>
              </a:pathLst>
            </a:custGeom>
            <a:blipFill>
              <a:blip r:embed="rId4"/>
              <a:stretch>
                <a:fillRect/>
              </a:stretch>
            </a:blipFill>
          </p:spPr>
        </p:sp>
        <p:sp>
          <p:nvSpPr>
            <p:cNvPr id="7" name="Freeform 7"/>
            <p:cNvSpPr/>
            <p:nvPr/>
          </p:nvSpPr>
          <p:spPr>
            <a:xfrm>
              <a:off x="3847467" y="0"/>
              <a:ext cx="668898" cy="668898"/>
            </a:xfrm>
            <a:custGeom>
              <a:avLst/>
              <a:gdLst/>
              <a:ahLst/>
              <a:cxnLst/>
              <a:rect l="l" t="t" r="r" b="b"/>
              <a:pathLst>
                <a:path w="668898" h="668898">
                  <a:moveTo>
                    <a:pt x="0" y="0"/>
                  </a:moveTo>
                  <a:lnTo>
                    <a:pt x="668898" y="0"/>
                  </a:lnTo>
                  <a:lnTo>
                    <a:pt x="668898" y="668898"/>
                  </a:lnTo>
                  <a:lnTo>
                    <a:pt x="0" y="668898"/>
                  </a:lnTo>
                  <a:lnTo>
                    <a:pt x="0" y="0"/>
                  </a:lnTo>
                  <a:close/>
                </a:path>
              </a:pathLst>
            </a:custGeom>
            <a:blipFill>
              <a:blip r:embed="rId5"/>
              <a:stretch>
                <a:fillRect/>
              </a:stretch>
            </a:blipFill>
          </p:spPr>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rgbClr val="84BFDD">
                <a:alpha val="100000"/>
              </a:srgbClr>
            </a:gs>
            <a:gs pos="50000">
              <a:srgbClr val="FFFFFF">
                <a:alpha val="100000"/>
              </a:srgbClr>
            </a:gs>
            <a:gs pos="100000">
              <a:srgbClr val="FFF7CF">
                <a:alpha val="100000"/>
              </a:srgb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2" name="TextBox 2"/>
          <p:cNvSpPr txBox="1"/>
          <p:nvPr/>
        </p:nvSpPr>
        <p:spPr>
          <a:xfrm>
            <a:off x="1393677" y="2438400"/>
            <a:ext cx="15500646" cy="5334000"/>
          </a:xfrm>
          <a:prstGeom prst="rect">
            <a:avLst/>
          </a:prstGeom>
        </p:spPr>
        <p:txBody>
          <a:bodyPr lIns="0" tIns="0" rIns="0" bIns="0" rtlCol="0" anchor="t">
            <a:spAutoFit/>
          </a:bodyPr>
          <a:lstStyle/>
          <a:p>
            <a:pPr algn="just">
              <a:lnSpc>
                <a:spcPts val="4200"/>
              </a:lnSpc>
            </a:pPr>
            <a:r>
              <a:rPr lang="en-US" sz="3000">
                <a:solidFill>
                  <a:srgbClr val="084C6E"/>
                </a:solidFill>
                <a:latin typeface="Arimo"/>
              </a:rPr>
              <a:t>Mendil hakemi ayağını yere indirdikten sonra duyulabilecek ses yüksekliğiyle 19-18-17... sayılarını geriye doğru sayar. 20 saniye içinde her iki takımın oyuncusu da mendili alamazsa ya da almazsa, her iki takım oyuncusu da elenir. Bu 20 saniye içinde mendili alan oyuncunun, tarafsız alanı terk etmesi gerekir, oyuncu terk etmezse elenir. </a:t>
            </a:r>
          </a:p>
          <a:p>
            <a:pPr algn="just">
              <a:lnSpc>
                <a:spcPts val="4200"/>
              </a:lnSpc>
            </a:pPr>
            <a:endParaRPr lang="en-US" sz="3000">
              <a:solidFill>
                <a:srgbClr val="084C6E"/>
              </a:solidFill>
              <a:latin typeface="Arimo"/>
            </a:endParaRPr>
          </a:p>
          <a:p>
            <a:pPr algn="just">
              <a:lnSpc>
                <a:spcPts val="4200"/>
              </a:lnSpc>
            </a:pPr>
            <a:r>
              <a:rPr lang="en-US" sz="3000">
                <a:solidFill>
                  <a:srgbClr val="084C6E"/>
                </a:solidFill>
                <a:latin typeface="Arimo"/>
              </a:rPr>
              <a:t>Hücum oyuncusu, eğer tarafsız alanın dışına çıkarsa, geriye doğru sayma süresine 10 saniye eklenir. Toplamda hücum süresi 30 saniyedir. İlk önce 20'den geriye doğru sayılır. Hücum oyuncusu tarafsız alandan çıkmışsa 20'den geriye doğru sayılırken 0 sayısı söylenmez ve 10'dan başlayarak yeniden geriye doğru sayılır. 0 sayısı söylendiği an, hücum sonlanmış olur. </a:t>
            </a:r>
          </a:p>
        </p:txBody>
      </p:sp>
      <p:grpSp>
        <p:nvGrpSpPr>
          <p:cNvPr id="3" name="Group 3"/>
          <p:cNvGrpSpPr/>
          <p:nvPr/>
        </p:nvGrpSpPr>
        <p:grpSpPr>
          <a:xfrm>
            <a:off x="7527695" y="9411541"/>
            <a:ext cx="3387273" cy="501673"/>
            <a:chOff x="0" y="0"/>
            <a:chExt cx="4516365" cy="668898"/>
          </a:xfrm>
        </p:grpSpPr>
        <p:sp>
          <p:nvSpPr>
            <p:cNvPr id="4" name="Freeform 4"/>
            <p:cNvSpPr/>
            <p:nvPr/>
          </p:nvSpPr>
          <p:spPr>
            <a:xfrm>
              <a:off x="646799" y="57018"/>
              <a:ext cx="2061050" cy="577303"/>
            </a:xfrm>
            <a:custGeom>
              <a:avLst/>
              <a:gdLst/>
              <a:ahLst/>
              <a:cxnLst/>
              <a:rect l="l" t="t" r="r" b="b"/>
              <a:pathLst>
                <a:path w="2061050" h="577303">
                  <a:moveTo>
                    <a:pt x="0" y="0"/>
                  </a:moveTo>
                  <a:lnTo>
                    <a:pt x="2061050" y="0"/>
                  </a:lnTo>
                  <a:lnTo>
                    <a:pt x="2061050" y="577303"/>
                  </a:lnTo>
                  <a:lnTo>
                    <a:pt x="0" y="577303"/>
                  </a:lnTo>
                  <a:lnTo>
                    <a:pt x="0" y="0"/>
                  </a:lnTo>
                  <a:close/>
                </a:path>
              </a:pathLst>
            </a:custGeom>
            <a:blipFill>
              <a:blip r:embed="rId2"/>
              <a:stretch>
                <a:fillRect l="-12412" t="-36140" r="-9363" b="-22545"/>
              </a:stretch>
            </a:blipFill>
          </p:spPr>
        </p:sp>
        <p:sp>
          <p:nvSpPr>
            <p:cNvPr id="5" name="Freeform 5"/>
            <p:cNvSpPr/>
            <p:nvPr/>
          </p:nvSpPr>
          <p:spPr>
            <a:xfrm>
              <a:off x="0" y="64585"/>
              <a:ext cx="569736" cy="569736"/>
            </a:xfrm>
            <a:custGeom>
              <a:avLst/>
              <a:gdLst/>
              <a:ahLst/>
              <a:cxnLst/>
              <a:rect l="l" t="t" r="r" b="b"/>
              <a:pathLst>
                <a:path w="569736" h="569736">
                  <a:moveTo>
                    <a:pt x="0" y="0"/>
                  </a:moveTo>
                  <a:lnTo>
                    <a:pt x="569736" y="0"/>
                  </a:lnTo>
                  <a:lnTo>
                    <a:pt x="569736" y="569736"/>
                  </a:lnTo>
                  <a:lnTo>
                    <a:pt x="0" y="569736"/>
                  </a:lnTo>
                  <a:lnTo>
                    <a:pt x="0" y="0"/>
                  </a:lnTo>
                  <a:close/>
                </a:path>
              </a:pathLst>
            </a:custGeom>
            <a:blipFill>
              <a:blip r:embed="rId3"/>
              <a:stretch>
                <a:fillRect/>
              </a:stretch>
            </a:blipFill>
          </p:spPr>
        </p:sp>
        <p:sp>
          <p:nvSpPr>
            <p:cNvPr id="6" name="Freeform 6"/>
            <p:cNvSpPr/>
            <p:nvPr/>
          </p:nvSpPr>
          <p:spPr>
            <a:xfrm>
              <a:off x="2852049" y="62837"/>
              <a:ext cx="951579" cy="561432"/>
            </a:xfrm>
            <a:custGeom>
              <a:avLst/>
              <a:gdLst/>
              <a:ahLst/>
              <a:cxnLst/>
              <a:rect l="l" t="t" r="r" b="b"/>
              <a:pathLst>
                <a:path w="951579" h="561432">
                  <a:moveTo>
                    <a:pt x="0" y="0"/>
                  </a:moveTo>
                  <a:lnTo>
                    <a:pt x="951579" y="0"/>
                  </a:lnTo>
                  <a:lnTo>
                    <a:pt x="951579" y="561432"/>
                  </a:lnTo>
                  <a:lnTo>
                    <a:pt x="0" y="561432"/>
                  </a:lnTo>
                  <a:lnTo>
                    <a:pt x="0" y="0"/>
                  </a:lnTo>
                  <a:close/>
                </a:path>
              </a:pathLst>
            </a:custGeom>
            <a:blipFill>
              <a:blip r:embed="rId4"/>
              <a:stretch>
                <a:fillRect/>
              </a:stretch>
            </a:blipFill>
          </p:spPr>
        </p:sp>
        <p:sp>
          <p:nvSpPr>
            <p:cNvPr id="7" name="Freeform 7"/>
            <p:cNvSpPr/>
            <p:nvPr/>
          </p:nvSpPr>
          <p:spPr>
            <a:xfrm>
              <a:off x="3847467" y="0"/>
              <a:ext cx="668898" cy="668898"/>
            </a:xfrm>
            <a:custGeom>
              <a:avLst/>
              <a:gdLst/>
              <a:ahLst/>
              <a:cxnLst/>
              <a:rect l="l" t="t" r="r" b="b"/>
              <a:pathLst>
                <a:path w="668898" h="668898">
                  <a:moveTo>
                    <a:pt x="0" y="0"/>
                  </a:moveTo>
                  <a:lnTo>
                    <a:pt x="668898" y="0"/>
                  </a:lnTo>
                  <a:lnTo>
                    <a:pt x="668898" y="668898"/>
                  </a:lnTo>
                  <a:lnTo>
                    <a:pt x="0" y="668898"/>
                  </a:lnTo>
                  <a:lnTo>
                    <a:pt x="0" y="0"/>
                  </a:lnTo>
                  <a:close/>
                </a:path>
              </a:pathLst>
            </a:custGeom>
            <a:blipFill>
              <a:blip r:embed="rId5"/>
              <a:stretch>
                <a:fillRect/>
              </a:stretch>
            </a:blipFill>
          </p:spPr>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rgbClr val="84BFDD">
                <a:alpha val="100000"/>
              </a:srgbClr>
            </a:gs>
            <a:gs pos="50000">
              <a:srgbClr val="FFFFFF">
                <a:alpha val="100000"/>
              </a:srgbClr>
            </a:gs>
            <a:gs pos="100000">
              <a:srgbClr val="FFF7CF">
                <a:alpha val="100000"/>
              </a:srgb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2" name="TextBox 2"/>
          <p:cNvSpPr txBox="1"/>
          <p:nvPr/>
        </p:nvSpPr>
        <p:spPr>
          <a:xfrm>
            <a:off x="1393677" y="2789969"/>
            <a:ext cx="15500646" cy="6400800"/>
          </a:xfrm>
          <a:prstGeom prst="rect">
            <a:avLst/>
          </a:prstGeom>
        </p:spPr>
        <p:txBody>
          <a:bodyPr lIns="0" tIns="0" rIns="0" bIns="0" rtlCol="0" anchor="t">
            <a:spAutoFit/>
          </a:bodyPr>
          <a:lstStyle/>
          <a:p>
            <a:pPr algn="just">
              <a:lnSpc>
                <a:spcPts val="4200"/>
              </a:lnSpc>
            </a:pPr>
            <a:r>
              <a:rPr lang="en-US" sz="3000">
                <a:solidFill>
                  <a:srgbClr val="084C6E"/>
                </a:solidFill>
                <a:latin typeface="Arimo"/>
              </a:rPr>
              <a:t>Savunma oyuncusu her ne sebeple olursa olsun hücum oyuncusuna vuramaz, itemez ya da çekemez.</a:t>
            </a:r>
          </a:p>
          <a:p>
            <a:pPr algn="just">
              <a:lnSpc>
                <a:spcPts val="4200"/>
              </a:lnSpc>
            </a:pPr>
            <a:endParaRPr lang="en-US" sz="3000">
              <a:solidFill>
                <a:srgbClr val="084C6E"/>
              </a:solidFill>
              <a:latin typeface="Arimo"/>
            </a:endParaRPr>
          </a:p>
          <a:p>
            <a:pPr algn="just">
              <a:lnSpc>
                <a:spcPts val="4200"/>
              </a:lnSpc>
            </a:pPr>
            <a:r>
              <a:rPr lang="en-US" sz="3000">
                <a:solidFill>
                  <a:srgbClr val="084C6E"/>
                </a:solidFill>
                <a:latin typeface="Arimo"/>
              </a:rPr>
              <a:t>Her iki oyuncu da mendili aynı anda tutarsa ve bırakmazsa 10 saniye birinin alması için beklenir. Mendil iki elle tutulmaz, tek elle tutulur. Bu sürede diğer elle rakip oyuncunun eline ya da mendile dokunulmaz. Başhakem bu durumda 10 saniye bekler. Eğer 10 saniye sonunda durum hala aynıysa, hakem oyunu durdurur. Oyuncular  dokunulmaz alanın başına getirilir ve süre kaldığı yerden yeniden başlanarak oyuna devam edilir. Mendil, mendil hakemindedir.</a:t>
            </a:r>
          </a:p>
          <a:p>
            <a:pPr algn="just">
              <a:lnSpc>
                <a:spcPts val="4200"/>
              </a:lnSpc>
            </a:pPr>
            <a:endParaRPr lang="en-US" sz="3000">
              <a:solidFill>
                <a:srgbClr val="084C6E"/>
              </a:solidFill>
              <a:latin typeface="Arimo"/>
            </a:endParaRPr>
          </a:p>
          <a:p>
            <a:pPr algn="just">
              <a:lnSpc>
                <a:spcPts val="4200"/>
              </a:lnSpc>
            </a:pPr>
            <a:endParaRPr lang="en-US" sz="3000">
              <a:solidFill>
                <a:srgbClr val="084C6E"/>
              </a:solidFill>
              <a:latin typeface="Arimo"/>
            </a:endParaRPr>
          </a:p>
          <a:p>
            <a:pPr algn="just">
              <a:lnSpc>
                <a:spcPts val="4200"/>
              </a:lnSpc>
            </a:pPr>
            <a:endParaRPr lang="en-US" sz="3000">
              <a:solidFill>
                <a:srgbClr val="084C6E"/>
              </a:solidFill>
              <a:latin typeface="Arimo"/>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rgbClr val="84BFDD">
                <a:alpha val="100000"/>
              </a:srgbClr>
            </a:gs>
            <a:gs pos="50000">
              <a:srgbClr val="FFFFFF">
                <a:alpha val="100000"/>
              </a:srgbClr>
            </a:gs>
            <a:gs pos="100000">
              <a:srgbClr val="FFF7CF">
                <a:alpha val="100000"/>
              </a:srgb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2" name="Freeform 2"/>
          <p:cNvSpPr/>
          <p:nvPr/>
        </p:nvSpPr>
        <p:spPr>
          <a:xfrm>
            <a:off x="2971800" y="5938516"/>
            <a:ext cx="2057400" cy="2057400"/>
          </a:xfrm>
          <a:custGeom>
            <a:avLst/>
            <a:gdLst/>
            <a:ahLst/>
            <a:cxnLst/>
            <a:rect l="l" t="t" r="r" b="b"/>
            <a:pathLst>
              <a:path w="2057400" h="2057400">
                <a:moveTo>
                  <a:pt x="0" y="0"/>
                </a:moveTo>
                <a:lnTo>
                  <a:pt x="2057400" y="0"/>
                </a:lnTo>
                <a:lnTo>
                  <a:pt x="2057400" y="2057400"/>
                </a:lnTo>
                <a:lnTo>
                  <a:pt x="0" y="205740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5029200" y="5938516"/>
            <a:ext cx="2057400" cy="2057400"/>
          </a:xfrm>
          <a:custGeom>
            <a:avLst/>
            <a:gdLst/>
            <a:ahLst/>
            <a:cxnLst/>
            <a:rect l="l" t="t" r="r" b="b"/>
            <a:pathLst>
              <a:path w="2057400" h="2057400">
                <a:moveTo>
                  <a:pt x="0" y="0"/>
                </a:moveTo>
                <a:lnTo>
                  <a:pt x="2057400" y="0"/>
                </a:lnTo>
                <a:lnTo>
                  <a:pt x="2057400" y="2057400"/>
                </a:lnTo>
                <a:lnTo>
                  <a:pt x="0" y="205740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4" name="Freeform 4"/>
          <p:cNvSpPr/>
          <p:nvPr/>
        </p:nvSpPr>
        <p:spPr>
          <a:xfrm>
            <a:off x="7086600" y="5938516"/>
            <a:ext cx="2057400" cy="2057400"/>
          </a:xfrm>
          <a:custGeom>
            <a:avLst/>
            <a:gdLst/>
            <a:ahLst/>
            <a:cxnLst/>
            <a:rect l="l" t="t" r="r" b="b"/>
            <a:pathLst>
              <a:path w="2057400" h="2057400">
                <a:moveTo>
                  <a:pt x="0" y="0"/>
                </a:moveTo>
                <a:lnTo>
                  <a:pt x="2057400" y="0"/>
                </a:lnTo>
                <a:lnTo>
                  <a:pt x="2057400" y="2057400"/>
                </a:lnTo>
                <a:lnTo>
                  <a:pt x="0" y="205740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5" name="Freeform 5"/>
          <p:cNvSpPr/>
          <p:nvPr/>
        </p:nvSpPr>
        <p:spPr>
          <a:xfrm>
            <a:off x="9144000" y="4909816"/>
            <a:ext cx="2057400" cy="2057400"/>
          </a:xfrm>
          <a:custGeom>
            <a:avLst/>
            <a:gdLst/>
            <a:ahLst/>
            <a:cxnLst/>
            <a:rect l="l" t="t" r="r" b="b"/>
            <a:pathLst>
              <a:path w="2057400" h="2057400">
                <a:moveTo>
                  <a:pt x="0" y="0"/>
                </a:moveTo>
                <a:lnTo>
                  <a:pt x="2057400" y="0"/>
                </a:lnTo>
                <a:lnTo>
                  <a:pt x="2057400" y="2057400"/>
                </a:lnTo>
                <a:lnTo>
                  <a:pt x="0" y="205740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6" name="Freeform 6"/>
          <p:cNvSpPr/>
          <p:nvPr/>
        </p:nvSpPr>
        <p:spPr>
          <a:xfrm>
            <a:off x="9144000" y="6967216"/>
            <a:ext cx="2057400" cy="2057400"/>
          </a:xfrm>
          <a:custGeom>
            <a:avLst/>
            <a:gdLst/>
            <a:ahLst/>
            <a:cxnLst/>
            <a:rect l="l" t="t" r="r" b="b"/>
            <a:pathLst>
              <a:path w="2057400" h="2057400">
                <a:moveTo>
                  <a:pt x="0" y="0"/>
                </a:moveTo>
                <a:lnTo>
                  <a:pt x="2057400" y="0"/>
                </a:lnTo>
                <a:lnTo>
                  <a:pt x="2057400" y="2057400"/>
                </a:lnTo>
                <a:lnTo>
                  <a:pt x="0" y="205740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7" name="Freeform 7"/>
          <p:cNvSpPr/>
          <p:nvPr/>
        </p:nvSpPr>
        <p:spPr>
          <a:xfrm>
            <a:off x="11201400" y="5938516"/>
            <a:ext cx="2057400" cy="2057400"/>
          </a:xfrm>
          <a:custGeom>
            <a:avLst/>
            <a:gdLst/>
            <a:ahLst/>
            <a:cxnLst/>
            <a:rect l="l" t="t" r="r" b="b"/>
            <a:pathLst>
              <a:path w="2057400" h="2057400">
                <a:moveTo>
                  <a:pt x="0" y="0"/>
                </a:moveTo>
                <a:lnTo>
                  <a:pt x="2057400" y="0"/>
                </a:lnTo>
                <a:lnTo>
                  <a:pt x="2057400" y="2057400"/>
                </a:lnTo>
                <a:lnTo>
                  <a:pt x="0" y="205740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8" name="Freeform 8"/>
          <p:cNvSpPr/>
          <p:nvPr/>
        </p:nvSpPr>
        <p:spPr>
          <a:xfrm>
            <a:off x="13258800" y="4909816"/>
            <a:ext cx="2057400" cy="2057400"/>
          </a:xfrm>
          <a:custGeom>
            <a:avLst/>
            <a:gdLst/>
            <a:ahLst/>
            <a:cxnLst/>
            <a:rect l="l" t="t" r="r" b="b"/>
            <a:pathLst>
              <a:path w="2057400" h="2057400">
                <a:moveTo>
                  <a:pt x="0" y="0"/>
                </a:moveTo>
                <a:lnTo>
                  <a:pt x="2057400" y="0"/>
                </a:lnTo>
                <a:lnTo>
                  <a:pt x="2057400" y="2057400"/>
                </a:lnTo>
                <a:lnTo>
                  <a:pt x="0" y="205740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9" name="Freeform 9"/>
          <p:cNvSpPr/>
          <p:nvPr/>
        </p:nvSpPr>
        <p:spPr>
          <a:xfrm>
            <a:off x="13258800" y="6967216"/>
            <a:ext cx="2057400" cy="2057400"/>
          </a:xfrm>
          <a:custGeom>
            <a:avLst/>
            <a:gdLst/>
            <a:ahLst/>
            <a:cxnLst/>
            <a:rect l="l" t="t" r="r" b="b"/>
            <a:pathLst>
              <a:path w="2057400" h="2057400">
                <a:moveTo>
                  <a:pt x="0" y="0"/>
                </a:moveTo>
                <a:lnTo>
                  <a:pt x="2057400" y="0"/>
                </a:lnTo>
                <a:lnTo>
                  <a:pt x="2057400" y="2057400"/>
                </a:lnTo>
                <a:lnTo>
                  <a:pt x="0" y="205740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10" name="Freeform 10"/>
          <p:cNvSpPr/>
          <p:nvPr/>
        </p:nvSpPr>
        <p:spPr>
          <a:xfrm rot="5400000">
            <a:off x="3810190" y="6452866"/>
            <a:ext cx="380619" cy="1028700"/>
          </a:xfrm>
          <a:custGeom>
            <a:avLst/>
            <a:gdLst/>
            <a:ahLst/>
            <a:cxnLst/>
            <a:rect l="l" t="t" r="r" b="b"/>
            <a:pathLst>
              <a:path w="380619" h="1028700">
                <a:moveTo>
                  <a:pt x="0" y="0"/>
                </a:moveTo>
                <a:lnTo>
                  <a:pt x="380620" y="0"/>
                </a:lnTo>
                <a:lnTo>
                  <a:pt x="380620" y="1028700"/>
                </a:lnTo>
                <a:lnTo>
                  <a:pt x="0" y="1028700"/>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11" name="Freeform 11"/>
          <p:cNvSpPr/>
          <p:nvPr/>
        </p:nvSpPr>
        <p:spPr>
          <a:xfrm rot="5400000">
            <a:off x="5814001" y="6452866"/>
            <a:ext cx="642938" cy="1028700"/>
          </a:xfrm>
          <a:custGeom>
            <a:avLst/>
            <a:gdLst/>
            <a:ahLst/>
            <a:cxnLst/>
            <a:rect l="l" t="t" r="r" b="b"/>
            <a:pathLst>
              <a:path w="642938" h="1028700">
                <a:moveTo>
                  <a:pt x="0" y="0"/>
                </a:moveTo>
                <a:lnTo>
                  <a:pt x="642937" y="0"/>
                </a:lnTo>
                <a:lnTo>
                  <a:pt x="642937" y="1028700"/>
                </a:lnTo>
                <a:lnTo>
                  <a:pt x="0" y="1028700"/>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12" name="Freeform 12"/>
          <p:cNvSpPr/>
          <p:nvPr/>
        </p:nvSpPr>
        <p:spPr>
          <a:xfrm rot="5400000">
            <a:off x="7842013" y="6452866"/>
            <a:ext cx="707231" cy="1028700"/>
          </a:xfrm>
          <a:custGeom>
            <a:avLst/>
            <a:gdLst/>
            <a:ahLst/>
            <a:cxnLst/>
            <a:rect l="l" t="t" r="r" b="b"/>
            <a:pathLst>
              <a:path w="707231" h="1028700">
                <a:moveTo>
                  <a:pt x="0" y="0"/>
                </a:moveTo>
                <a:lnTo>
                  <a:pt x="707232" y="0"/>
                </a:lnTo>
                <a:lnTo>
                  <a:pt x="707232" y="1028700"/>
                </a:lnTo>
                <a:lnTo>
                  <a:pt x="0" y="1028700"/>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13" name="Freeform 13"/>
          <p:cNvSpPr/>
          <p:nvPr/>
        </p:nvSpPr>
        <p:spPr>
          <a:xfrm rot="5400000">
            <a:off x="9829403" y="5454183"/>
            <a:ext cx="686594" cy="998683"/>
          </a:xfrm>
          <a:custGeom>
            <a:avLst/>
            <a:gdLst/>
            <a:ahLst/>
            <a:cxnLst/>
            <a:rect l="l" t="t" r="r" b="b"/>
            <a:pathLst>
              <a:path w="686594" h="998683">
                <a:moveTo>
                  <a:pt x="0" y="0"/>
                </a:moveTo>
                <a:lnTo>
                  <a:pt x="686594" y="0"/>
                </a:lnTo>
                <a:lnTo>
                  <a:pt x="686594" y="998683"/>
                </a:lnTo>
                <a:lnTo>
                  <a:pt x="0" y="998683"/>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14" name="Freeform 14"/>
          <p:cNvSpPr/>
          <p:nvPr/>
        </p:nvSpPr>
        <p:spPr>
          <a:xfrm rot="5400000">
            <a:off x="9830594" y="7497441"/>
            <a:ext cx="685403" cy="996949"/>
          </a:xfrm>
          <a:custGeom>
            <a:avLst/>
            <a:gdLst/>
            <a:ahLst/>
            <a:cxnLst/>
            <a:rect l="l" t="t" r="r" b="b"/>
            <a:pathLst>
              <a:path w="685403" h="996949">
                <a:moveTo>
                  <a:pt x="0" y="0"/>
                </a:moveTo>
                <a:lnTo>
                  <a:pt x="685403" y="0"/>
                </a:lnTo>
                <a:lnTo>
                  <a:pt x="685403" y="996950"/>
                </a:lnTo>
                <a:lnTo>
                  <a:pt x="0" y="996950"/>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sp>
      <p:sp>
        <p:nvSpPr>
          <p:cNvPr id="15" name="Freeform 15"/>
          <p:cNvSpPr/>
          <p:nvPr/>
        </p:nvSpPr>
        <p:spPr>
          <a:xfrm rot="5400000">
            <a:off x="11887200" y="6452866"/>
            <a:ext cx="707231" cy="1028700"/>
          </a:xfrm>
          <a:custGeom>
            <a:avLst/>
            <a:gdLst/>
            <a:ahLst/>
            <a:cxnLst/>
            <a:rect l="l" t="t" r="r" b="b"/>
            <a:pathLst>
              <a:path w="707231" h="1028700">
                <a:moveTo>
                  <a:pt x="0" y="0"/>
                </a:moveTo>
                <a:lnTo>
                  <a:pt x="707231" y="0"/>
                </a:lnTo>
                <a:lnTo>
                  <a:pt x="707231" y="1028700"/>
                </a:lnTo>
                <a:lnTo>
                  <a:pt x="0" y="1028700"/>
                </a:lnTo>
                <a:lnTo>
                  <a:pt x="0" y="0"/>
                </a:lnTo>
                <a:close/>
              </a:path>
            </a:pathLst>
          </a:custGeom>
          <a:blipFill>
            <a:blip r:embed="rId14">
              <a:extLst>
                <a:ext uri="{96DAC541-7B7A-43D3-8B79-37D633B846F1}">
                  <asvg:svgBlip xmlns="" xmlns:asvg="http://schemas.microsoft.com/office/drawing/2016/SVG/main" r:embed="rId15"/>
                </a:ext>
              </a:extLst>
            </a:blip>
            <a:stretch>
              <a:fillRect/>
            </a:stretch>
          </a:blipFill>
        </p:spPr>
      </p:sp>
      <p:sp>
        <p:nvSpPr>
          <p:cNvPr id="16" name="Freeform 16"/>
          <p:cNvSpPr/>
          <p:nvPr/>
        </p:nvSpPr>
        <p:spPr>
          <a:xfrm rot="5400000">
            <a:off x="13944203" y="5454183"/>
            <a:ext cx="686594" cy="998683"/>
          </a:xfrm>
          <a:custGeom>
            <a:avLst/>
            <a:gdLst/>
            <a:ahLst/>
            <a:cxnLst/>
            <a:rect l="l" t="t" r="r" b="b"/>
            <a:pathLst>
              <a:path w="686594" h="998683">
                <a:moveTo>
                  <a:pt x="0" y="0"/>
                </a:moveTo>
                <a:lnTo>
                  <a:pt x="686594" y="0"/>
                </a:lnTo>
                <a:lnTo>
                  <a:pt x="686594" y="998683"/>
                </a:lnTo>
                <a:lnTo>
                  <a:pt x="0" y="998683"/>
                </a:lnTo>
                <a:lnTo>
                  <a:pt x="0" y="0"/>
                </a:lnTo>
                <a:close/>
              </a:path>
            </a:pathLst>
          </a:custGeom>
          <a:blipFill>
            <a:blip r:embed="rId16">
              <a:extLst>
                <a:ext uri="{96DAC541-7B7A-43D3-8B79-37D633B846F1}">
                  <asvg:svgBlip xmlns="" xmlns:asvg="http://schemas.microsoft.com/office/drawing/2016/SVG/main" r:embed="rId17"/>
                </a:ext>
              </a:extLst>
            </a:blip>
            <a:stretch>
              <a:fillRect/>
            </a:stretch>
          </a:blipFill>
        </p:spPr>
      </p:sp>
      <p:sp>
        <p:nvSpPr>
          <p:cNvPr id="17" name="Freeform 17"/>
          <p:cNvSpPr/>
          <p:nvPr/>
        </p:nvSpPr>
        <p:spPr>
          <a:xfrm rot="5400000">
            <a:off x="13944203" y="7481566"/>
            <a:ext cx="696317" cy="1012825"/>
          </a:xfrm>
          <a:custGeom>
            <a:avLst/>
            <a:gdLst/>
            <a:ahLst/>
            <a:cxnLst/>
            <a:rect l="l" t="t" r="r" b="b"/>
            <a:pathLst>
              <a:path w="696317" h="1012825">
                <a:moveTo>
                  <a:pt x="0" y="0"/>
                </a:moveTo>
                <a:lnTo>
                  <a:pt x="696317" y="0"/>
                </a:lnTo>
                <a:lnTo>
                  <a:pt x="696317" y="1012825"/>
                </a:lnTo>
                <a:lnTo>
                  <a:pt x="0" y="1012825"/>
                </a:lnTo>
                <a:lnTo>
                  <a:pt x="0" y="0"/>
                </a:lnTo>
                <a:close/>
              </a:path>
            </a:pathLst>
          </a:custGeom>
          <a:blipFill>
            <a:blip r:embed="rId18">
              <a:extLst>
                <a:ext uri="{96DAC541-7B7A-43D3-8B79-37D633B846F1}">
                  <asvg:svgBlip xmlns="" xmlns:asvg="http://schemas.microsoft.com/office/drawing/2016/SVG/main" r:embed="rId19"/>
                </a:ext>
              </a:extLst>
            </a:blip>
            <a:stretch>
              <a:fillRect/>
            </a:stretch>
          </a:blipFill>
        </p:spPr>
      </p:sp>
      <p:sp>
        <p:nvSpPr>
          <p:cNvPr id="18" name="TextBox 18"/>
          <p:cNvSpPr txBox="1"/>
          <p:nvPr/>
        </p:nvSpPr>
        <p:spPr>
          <a:xfrm>
            <a:off x="2971800" y="8431613"/>
            <a:ext cx="3155949" cy="365739"/>
          </a:xfrm>
          <a:prstGeom prst="rect">
            <a:avLst/>
          </a:prstGeom>
        </p:spPr>
        <p:txBody>
          <a:bodyPr lIns="0" tIns="0" rIns="0" bIns="0" rtlCol="0" anchor="t">
            <a:spAutoFit/>
          </a:bodyPr>
          <a:lstStyle/>
          <a:p>
            <a:pPr algn="ctr">
              <a:lnSpc>
                <a:spcPts val="2984"/>
              </a:lnSpc>
            </a:pPr>
            <a:r>
              <a:rPr lang="en-US" sz="2131">
                <a:solidFill>
                  <a:srgbClr val="084C6E"/>
                </a:solidFill>
                <a:latin typeface="Arimo"/>
              </a:rPr>
              <a:t>Her bir kare 45x45 cm’dir.</a:t>
            </a:r>
          </a:p>
        </p:txBody>
      </p:sp>
      <p:sp>
        <p:nvSpPr>
          <p:cNvPr id="19" name="TextBox 19"/>
          <p:cNvSpPr txBox="1"/>
          <p:nvPr/>
        </p:nvSpPr>
        <p:spPr>
          <a:xfrm>
            <a:off x="6457197" y="1199151"/>
            <a:ext cx="4213622" cy="663026"/>
          </a:xfrm>
          <a:prstGeom prst="rect">
            <a:avLst/>
          </a:prstGeom>
        </p:spPr>
        <p:txBody>
          <a:bodyPr lIns="0" tIns="0" rIns="0" bIns="0" rtlCol="0" anchor="t">
            <a:spAutoFit/>
          </a:bodyPr>
          <a:lstStyle/>
          <a:p>
            <a:pPr algn="ctr">
              <a:lnSpc>
                <a:spcPts val="5455"/>
              </a:lnSpc>
            </a:pPr>
            <a:r>
              <a:rPr lang="en-US" sz="3896">
                <a:solidFill>
                  <a:srgbClr val="084C6E"/>
                </a:solidFill>
                <a:latin typeface="Trocchi"/>
              </a:rPr>
              <a:t>SEKSEK OYUNU</a:t>
            </a:r>
          </a:p>
        </p:txBody>
      </p:sp>
      <p:sp>
        <p:nvSpPr>
          <p:cNvPr id="20" name="TextBox 20"/>
          <p:cNvSpPr txBox="1"/>
          <p:nvPr/>
        </p:nvSpPr>
        <p:spPr>
          <a:xfrm>
            <a:off x="1298580" y="2553966"/>
            <a:ext cx="15690840" cy="2133600"/>
          </a:xfrm>
          <a:prstGeom prst="rect">
            <a:avLst/>
          </a:prstGeom>
        </p:spPr>
        <p:txBody>
          <a:bodyPr lIns="0" tIns="0" rIns="0" bIns="0" rtlCol="0" anchor="t">
            <a:spAutoFit/>
          </a:bodyPr>
          <a:lstStyle/>
          <a:p>
            <a:pPr algn="just">
              <a:lnSpc>
                <a:spcPts val="4200"/>
              </a:lnSpc>
            </a:pPr>
            <a:r>
              <a:rPr lang="en-US" sz="3000" dirty="0" err="1">
                <a:solidFill>
                  <a:srgbClr val="084C6E"/>
                </a:solidFill>
                <a:latin typeface="Arimo"/>
              </a:rPr>
              <a:t>Oyun</a:t>
            </a:r>
            <a:r>
              <a:rPr lang="en-US" sz="3000" dirty="0">
                <a:solidFill>
                  <a:srgbClr val="084C6E"/>
                </a:solidFill>
                <a:latin typeface="Arimo"/>
              </a:rPr>
              <a:t> </a:t>
            </a:r>
            <a:r>
              <a:rPr lang="en-US" sz="3000" dirty="0" err="1">
                <a:solidFill>
                  <a:srgbClr val="084C6E"/>
                </a:solidFill>
                <a:latin typeface="Arimo"/>
              </a:rPr>
              <a:t>alanı</a:t>
            </a:r>
            <a:r>
              <a:rPr lang="en-US" sz="3000" dirty="0">
                <a:solidFill>
                  <a:srgbClr val="084C6E"/>
                </a:solidFill>
                <a:latin typeface="Arimo"/>
              </a:rPr>
              <a:t> </a:t>
            </a:r>
            <a:r>
              <a:rPr lang="tr-TR" sz="3000" dirty="0" smtClean="0">
                <a:solidFill>
                  <a:srgbClr val="084C6E"/>
                </a:solidFill>
                <a:latin typeface="Arimo"/>
              </a:rPr>
              <a:t>çizgiler dâhil </a:t>
            </a:r>
            <a:r>
              <a:rPr lang="en-US" sz="3000" dirty="0" smtClean="0">
                <a:solidFill>
                  <a:srgbClr val="084C6E"/>
                </a:solidFill>
                <a:latin typeface="Arimo"/>
              </a:rPr>
              <a:t>45x45 </a:t>
            </a:r>
            <a:r>
              <a:rPr lang="en-US" sz="3000" dirty="0">
                <a:solidFill>
                  <a:srgbClr val="084C6E"/>
                </a:solidFill>
                <a:latin typeface="Arimo"/>
              </a:rPr>
              <a:t>cm </a:t>
            </a:r>
            <a:r>
              <a:rPr lang="en-US" sz="3000" dirty="0" err="1">
                <a:solidFill>
                  <a:srgbClr val="084C6E"/>
                </a:solidFill>
                <a:latin typeface="Arimo"/>
              </a:rPr>
              <a:t>ölçülere</a:t>
            </a:r>
            <a:r>
              <a:rPr lang="en-US" sz="3000" dirty="0">
                <a:solidFill>
                  <a:srgbClr val="084C6E"/>
                </a:solidFill>
                <a:latin typeface="Arimo"/>
              </a:rPr>
              <a:t> </a:t>
            </a:r>
            <a:r>
              <a:rPr lang="en-US" sz="3000" dirty="0" err="1">
                <a:solidFill>
                  <a:srgbClr val="084C6E"/>
                </a:solidFill>
                <a:latin typeface="Arimo"/>
              </a:rPr>
              <a:t>sahip</a:t>
            </a:r>
            <a:r>
              <a:rPr lang="en-US" sz="3000" dirty="0">
                <a:solidFill>
                  <a:srgbClr val="084C6E"/>
                </a:solidFill>
                <a:latin typeface="Arimo"/>
              </a:rPr>
              <a:t> 8 </a:t>
            </a:r>
            <a:r>
              <a:rPr lang="en-US" sz="3000" dirty="0" err="1">
                <a:solidFill>
                  <a:srgbClr val="084C6E"/>
                </a:solidFill>
                <a:latin typeface="Arimo"/>
              </a:rPr>
              <a:t>kareden</a:t>
            </a:r>
            <a:r>
              <a:rPr lang="en-US" sz="3000" dirty="0">
                <a:solidFill>
                  <a:srgbClr val="084C6E"/>
                </a:solidFill>
                <a:latin typeface="Arimo"/>
              </a:rPr>
              <a:t> </a:t>
            </a:r>
            <a:r>
              <a:rPr lang="en-US" sz="3000" dirty="0" err="1">
                <a:solidFill>
                  <a:srgbClr val="084C6E"/>
                </a:solidFill>
                <a:latin typeface="Arimo"/>
              </a:rPr>
              <a:t>oluşmaktadır</a:t>
            </a:r>
            <a:r>
              <a:rPr lang="en-US" sz="3000" dirty="0">
                <a:solidFill>
                  <a:srgbClr val="084C6E"/>
                </a:solidFill>
                <a:latin typeface="Arimo"/>
              </a:rPr>
              <a:t>.</a:t>
            </a:r>
          </a:p>
          <a:p>
            <a:pPr algn="just">
              <a:lnSpc>
                <a:spcPts val="4200"/>
              </a:lnSpc>
            </a:pPr>
            <a:r>
              <a:rPr lang="en-US" sz="3000" dirty="0">
                <a:solidFill>
                  <a:srgbClr val="084C6E"/>
                </a:solidFill>
                <a:latin typeface="Arimo"/>
              </a:rPr>
              <a:t>1, 2, 3 </a:t>
            </a:r>
            <a:r>
              <a:rPr lang="en-US" sz="3000" dirty="0" err="1">
                <a:solidFill>
                  <a:srgbClr val="084C6E"/>
                </a:solidFill>
                <a:latin typeface="Arimo"/>
              </a:rPr>
              <a:t>numaralı</a:t>
            </a:r>
            <a:r>
              <a:rPr lang="en-US" sz="3000" dirty="0">
                <a:solidFill>
                  <a:srgbClr val="084C6E"/>
                </a:solidFill>
                <a:latin typeface="Arimo"/>
              </a:rPr>
              <a:t> </a:t>
            </a:r>
            <a:r>
              <a:rPr lang="en-US" sz="3000" dirty="0" err="1">
                <a:solidFill>
                  <a:srgbClr val="084C6E"/>
                </a:solidFill>
                <a:latin typeface="Arimo"/>
              </a:rPr>
              <a:t>kareler</a:t>
            </a:r>
            <a:r>
              <a:rPr lang="en-US" sz="3000" dirty="0">
                <a:solidFill>
                  <a:srgbClr val="084C6E"/>
                </a:solidFill>
                <a:latin typeface="Arimo"/>
              </a:rPr>
              <a:t> </a:t>
            </a:r>
            <a:r>
              <a:rPr lang="en-US" sz="3000" dirty="0" err="1">
                <a:solidFill>
                  <a:srgbClr val="084C6E"/>
                </a:solidFill>
                <a:latin typeface="Arimo"/>
              </a:rPr>
              <a:t>üst</a:t>
            </a:r>
            <a:r>
              <a:rPr lang="en-US" sz="3000" dirty="0">
                <a:solidFill>
                  <a:srgbClr val="084C6E"/>
                </a:solidFill>
                <a:latin typeface="Arimo"/>
              </a:rPr>
              <a:t> </a:t>
            </a:r>
            <a:r>
              <a:rPr lang="en-US" sz="3000" dirty="0" err="1">
                <a:solidFill>
                  <a:srgbClr val="084C6E"/>
                </a:solidFill>
                <a:latin typeface="Arimo"/>
              </a:rPr>
              <a:t>üste</a:t>
            </a:r>
            <a:r>
              <a:rPr lang="en-US" sz="3000" dirty="0">
                <a:solidFill>
                  <a:srgbClr val="084C6E"/>
                </a:solidFill>
                <a:latin typeface="Arimo"/>
              </a:rPr>
              <a:t> </a:t>
            </a:r>
            <a:r>
              <a:rPr lang="en-US" sz="3000" dirty="0" err="1">
                <a:solidFill>
                  <a:srgbClr val="084C6E"/>
                </a:solidFill>
                <a:latin typeface="Arimo"/>
              </a:rPr>
              <a:t>sıralandıktan</a:t>
            </a:r>
            <a:r>
              <a:rPr lang="en-US" sz="3000" dirty="0">
                <a:solidFill>
                  <a:srgbClr val="084C6E"/>
                </a:solidFill>
                <a:latin typeface="Arimo"/>
              </a:rPr>
              <a:t> </a:t>
            </a:r>
            <a:r>
              <a:rPr lang="en-US" sz="3000" dirty="0" err="1">
                <a:solidFill>
                  <a:srgbClr val="084C6E"/>
                </a:solidFill>
                <a:latin typeface="Arimo"/>
              </a:rPr>
              <a:t>sonra</a:t>
            </a:r>
            <a:r>
              <a:rPr lang="en-US" sz="3000" dirty="0">
                <a:solidFill>
                  <a:srgbClr val="084C6E"/>
                </a:solidFill>
                <a:latin typeface="Arimo"/>
              </a:rPr>
              <a:t> 4 </a:t>
            </a:r>
            <a:r>
              <a:rPr lang="en-US" sz="3000" dirty="0" err="1">
                <a:solidFill>
                  <a:srgbClr val="084C6E"/>
                </a:solidFill>
                <a:latin typeface="Arimo"/>
              </a:rPr>
              <a:t>ve</a:t>
            </a:r>
            <a:r>
              <a:rPr lang="en-US" sz="3000" dirty="0">
                <a:solidFill>
                  <a:srgbClr val="084C6E"/>
                </a:solidFill>
                <a:latin typeface="Arimo"/>
              </a:rPr>
              <a:t> 5 </a:t>
            </a:r>
            <a:r>
              <a:rPr lang="en-US" sz="3000" dirty="0" err="1">
                <a:solidFill>
                  <a:srgbClr val="084C6E"/>
                </a:solidFill>
                <a:latin typeface="Arimo"/>
              </a:rPr>
              <a:t>numaralı</a:t>
            </a:r>
            <a:r>
              <a:rPr lang="en-US" sz="3000" dirty="0">
                <a:solidFill>
                  <a:srgbClr val="084C6E"/>
                </a:solidFill>
                <a:latin typeface="Arimo"/>
              </a:rPr>
              <a:t> </a:t>
            </a:r>
            <a:r>
              <a:rPr lang="en-US" sz="3000" dirty="0" err="1">
                <a:solidFill>
                  <a:srgbClr val="084C6E"/>
                </a:solidFill>
                <a:latin typeface="Arimo"/>
              </a:rPr>
              <a:t>kareler</a:t>
            </a:r>
            <a:r>
              <a:rPr lang="en-US" sz="3000" dirty="0">
                <a:solidFill>
                  <a:srgbClr val="084C6E"/>
                </a:solidFill>
                <a:latin typeface="Arimo"/>
              </a:rPr>
              <a:t> </a:t>
            </a:r>
            <a:r>
              <a:rPr lang="en-US" sz="3000" dirty="0" err="1">
                <a:solidFill>
                  <a:srgbClr val="084C6E"/>
                </a:solidFill>
                <a:latin typeface="Arimo"/>
              </a:rPr>
              <a:t>birbirine</a:t>
            </a:r>
            <a:r>
              <a:rPr lang="en-US" sz="3000" dirty="0">
                <a:solidFill>
                  <a:srgbClr val="084C6E"/>
                </a:solidFill>
                <a:latin typeface="Arimo"/>
              </a:rPr>
              <a:t> </a:t>
            </a:r>
            <a:r>
              <a:rPr lang="en-US" sz="3000" dirty="0" err="1">
                <a:solidFill>
                  <a:srgbClr val="084C6E"/>
                </a:solidFill>
                <a:latin typeface="Arimo"/>
              </a:rPr>
              <a:t>bitişik</a:t>
            </a:r>
            <a:r>
              <a:rPr lang="en-US" sz="3000" dirty="0">
                <a:solidFill>
                  <a:srgbClr val="084C6E"/>
                </a:solidFill>
                <a:latin typeface="Arimo"/>
              </a:rPr>
              <a:t> </a:t>
            </a:r>
            <a:r>
              <a:rPr lang="en-US" sz="3000" dirty="0" err="1">
                <a:solidFill>
                  <a:srgbClr val="084C6E"/>
                </a:solidFill>
                <a:latin typeface="Arimo"/>
              </a:rPr>
              <a:t>şekilde</a:t>
            </a:r>
            <a:r>
              <a:rPr lang="en-US" sz="3000" dirty="0">
                <a:solidFill>
                  <a:srgbClr val="084C6E"/>
                </a:solidFill>
                <a:latin typeface="Arimo"/>
              </a:rPr>
              <a:t> 3 </a:t>
            </a:r>
            <a:r>
              <a:rPr lang="en-US" sz="3000" dirty="0" err="1">
                <a:solidFill>
                  <a:srgbClr val="084C6E"/>
                </a:solidFill>
                <a:latin typeface="Arimo"/>
              </a:rPr>
              <a:t>numaralı</a:t>
            </a:r>
            <a:r>
              <a:rPr lang="en-US" sz="3000" dirty="0">
                <a:solidFill>
                  <a:srgbClr val="084C6E"/>
                </a:solidFill>
                <a:latin typeface="Arimo"/>
              </a:rPr>
              <a:t> </a:t>
            </a:r>
            <a:r>
              <a:rPr lang="en-US" sz="3000" dirty="0" err="1">
                <a:solidFill>
                  <a:srgbClr val="084C6E"/>
                </a:solidFill>
                <a:latin typeface="Arimo"/>
              </a:rPr>
              <a:t>karenin</a:t>
            </a:r>
            <a:r>
              <a:rPr lang="en-US" sz="3000" dirty="0">
                <a:solidFill>
                  <a:srgbClr val="084C6E"/>
                </a:solidFill>
                <a:latin typeface="Arimo"/>
              </a:rPr>
              <a:t> </a:t>
            </a:r>
            <a:r>
              <a:rPr lang="en-US" sz="3000" dirty="0" err="1">
                <a:solidFill>
                  <a:srgbClr val="084C6E"/>
                </a:solidFill>
                <a:latin typeface="Arimo"/>
              </a:rPr>
              <a:t>üstüne</a:t>
            </a:r>
            <a:r>
              <a:rPr lang="en-US" sz="3000" dirty="0">
                <a:solidFill>
                  <a:srgbClr val="084C6E"/>
                </a:solidFill>
                <a:latin typeface="Arimo"/>
              </a:rPr>
              <a:t> </a:t>
            </a:r>
            <a:r>
              <a:rPr lang="en-US" sz="3000" dirty="0" err="1">
                <a:solidFill>
                  <a:srgbClr val="084C6E"/>
                </a:solidFill>
                <a:latin typeface="Arimo"/>
              </a:rPr>
              <a:t>ve</a:t>
            </a:r>
            <a:r>
              <a:rPr lang="en-US" sz="3000" dirty="0">
                <a:solidFill>
                  <a:srgbClr val="084C6E"/>
                </a:solidFill>
                <a:latin typeface="Arimo"/>
              </a:rPr>
              <a:t> tam </a:t>
            </a:r>
            <a:r>
              <a:rPr lang="en-US" sz="3000" dirty="0" err="1">
                <a:solidFill>
                  <a:srgbClr val="084C6E"/>
                </a:solidFill>
                <a:latin typeface="Arimo"/>
              </a:rPr>
              <a:t>ortasına</a:t>
            </a:r>
            <a:r>
              <a:rPr lang="en-US" sz="3000" dirty="0">
                <a:solidFill>
                  <a:srgbClr val="084C6E"/>
                </a:solidFill>
                <a:latin typeface="Arimo"/>
              </a:rPr>
              <a:t> </a:t>
            </a:r>
            <a:r>
              <a:rPr lang="en-US" sz="3000" dirty="0" err="1">
                <a:solidFill>
                  <a:srgbClr val="084C6E"/>
                </a:solidFill>
                <a:latin typeface="Arimo"/>
              </a:rPr>
              <a:t>gelecek</a:t>
            </a:r>
            <a:r>
              <a:rPr lang="en-US" sz="3000" dirty="0">
                <a:solidFill>
                  <a:srgbClr val="084C6E"/>
                </a:solidFill>
                <a:latin typeface="Arimo"/>
              </a:rPr>
              <a:t> </a:t>
            </a:r>
            <a:r>
              <a:rPr lang="en-US" sz="3000" dirty="0" err="1">
                <a:solidFill>
                  <a:srgbClr val="084C6E"/>
                </a:solidFill>
                <a:latin typeface="Arimo"/>
              </a:rPr>
              <a:t>şekilde</a:t>
            </a:r>
            <a:r>
              <a:rPr lang="en-US" sz="3000" dirty="0">
                <a:solidFill>
                  <a:srgbClr val="084C6E"/>
                </a:solidFill>
                <a:latin typeface="Arimo"/>
              </a:rPr>
              <a:t> </a:t>
            </a:r>
            <a:r>
              <a:rPr lang="en-US" sz="3000" dirty="0" err="1">
                <a:solidFill>
                  <a:srgbClr val="084C6E"/>
                </a:solidFill>
                <a:latin typeface="Arimo"/>
              </a:rPr>
              <a:t>yer</a:t>
            </a:r>
            <a:r>
              <a:rPr lang="en-US" sz="3000" dirty="0">
                <a:solidFill>
                  <a:srgbClr val="084C6E"/>
                </a:solidFill>
                <a:latin typeface="Arimo"/>
              </a:rPr>
              <a:t> </a:t>
            </a:r>
            <a:r>
              <a:rPr lang="en-US" sz="3000" dirty="0" err="1">
                <a:solidFill>
                  <a:srgbClr val="084C6E"/>
                </a:solidFill>
                <a:latin typeface="Arimo"/>
              </a:rPr>
              <a:t>alır</a:t>
            </a:r>
            <a:r>
              <a:rPr lang="en-US" sz="3000" dirty="0">
                <a:solidFill>
                  <a:srgbClr val="084C6E"/>
                </a:solidFill>
                <a:latin typeface="Arimo"/>
              </a:rPr>
              <a:t>. 6 </a:t>
            </a:r>
            <a:r>
              <a:rPr lang="en-US" sz="3000" dirty="0" err="1">
                <a:solidFill>
                  <a:srgbClr val="084C6E"/>
                </a:solidFill>
                <a:latin typeface="Arimo"/>
              </a:rPr>
              <a:t>numaralı</a:t>
            </a:r>
            <a:r>
              <a:rPr lang="en-US" sz="3000" dirty="0">
                <a:solidFill>
                  <a:srgbClr val="084C6E"/>
                </a:solidFill>
                <a:latin typeface="Arimo"/>
              </a:rPr>
              <a:t> </a:t>
            </a:r>
            <a:r>
              <a:rPr lang="en-US" sz="3000" dirty="0" err="1">
                <a:solidFill>
                  <a:srgbClr val="084C6E"/>
                </a:solidFill>
                <a:latin typeface="Arimo"/>
              </a:rPr>
              <a:t>kare</a:t>
            </a:r>
            <a:r>
              <a:rPr lang="en-US" sz="3000" dirty="0">
                <a:solidFill>
                  <a:srgbClr val="084C6E"/>
                </a:solidFill>
                <a:latin typeface="Arimo"/>
              </a:rPr>
              <a:t> </a:t>
            </a:r>
            <a:r>
              <a:rPr lang="en-US" sz="3000" dirty="0" err="1">
                <a:solidFill>
                  <a:srgbClr val="084C6E"/>
                </a:solidFill>
                <a:latin typeface="Arimo"/>
              </a:rPr>
              <a:t>ise</a:t>
            </a:r>
            <a:r>
              <a:rPr lang="en-US" sz="3000" dirty="0">
                <a:solidFill>
                  <a:srgbClr val="084C6E"/>
                </a:solidFill>
                <a:latin typeface="Arimo"/>
              </a:rPr>
              <a:t> 4 </a:t>
            </a:r>
            <a:r>
              <a:rPr lang="en-US" sz="3000" dirty="0" err="1">
                <a:solidFill>
                  <a:srgbClr val="084C6E"/>
                </a:solidFill>
                <a:latin typeface="Arimo"/>
              </a:rPr>
              <a:t>ve</a:t>
            </a:r>
            <a:r>
              <a:rPr lang="en-US" sz="3000" dirty="0">
                <a:solidFill>
                  <a:srgbClr val="084C6E"/>
                </a:solidFill>
                <a:latin typeface="Arimo"/>
              </a:rPr>
              <a:t> 5 </a:t>
            </a:r>
            <a:r>
              <a:rPr lang="en-US" sz="3000" dirty="0" err="1">
                <a:solidFill>
                  <a:srgbClr val="084C6E"/>
                </a:solidFill>
                <a:latin typeface="Arimo"/>
              </a:rPr>
              <a:t>numaralı</a:t>
            </a:r>
            <a:r>
              <a:rPr lang="en-US" sz="3000" dirty="0">
                <a:solidFill>
                  <a:srgbClr val="084C6E"/>
                </a:solidFill>
                <a:latin typeface="Arimo"/>
              </a:rPr>
              <a:t> </a:t>
            </a:r>
            <a:r>
              <a:rPr lang="en-US" sz="3000" dirty="0" err="1">
                <a:solidFill>
                  <a:srgbClr val="084C6E"/>
                </a:solidFill>
                <a:latin typeface="Arimo"/>
              </a:rPr>
              <a:t>kareler</a:t>
            </a:r>
            <a:r>
              <a:rPr lang="en-US" sz="3000" dirty="0">
                <a:solidFill>
                  <a:srgbClr val="084C6E"/>
                </a:solidFill>
                <a:latin typeface="Arimo"/>
              </a:rPr>
              <a:t> </a:t>
            </a:r>
            <a:r>
              <a:rPr lang="en-US" sz="3000" dirty="0" err="1">
                <a:solidFill>
                  <a:srgbClr val="084C6E"/>
                </a:solidFill>
                <a:latin typeface="Arimo"/>
              </a:rPr>
              <a:t>ile</a:t>
            </a:r>
            <a:r>
              <a:rPr lang="en-US" sz="3000" dirty="0">
                <a:solidFill>
                  <a:srgbClr val="084C6E"/>
                </a:solidFill>
                <a:latin typeface="Arimo"/>
              </a:rPr>
              <a:t> 7 </a:t>
            </a:r>
            <a:r>
              <a:rPr lang="en-US" sz="3000" dirty="0" err="1">
                <a:solidFill>
                  <a:srgbClr val="084C6E"/>
                </a:solidFill>
                <a:latin typeface="Arimo"/>
              </a:rPr>
              <a:t>ve</a:t>
            </a:r>
            <a:r>
              <a:rPr lang="en-US" sz="3000" dirty="0">
                <a:solidFill>
                  <a:srgbClr val="084C6E"/>
                </a:solidFill>
                <a:latin typeface="Arimo"/>
              </a:rPr>
              <a:t> 8 </a:t>
            </a:r>
            <a:r>
              <a:rPr lang="en-US" sz="3000" dirty="0" err="1">
                <a:solidFill>
                  <a:srgbClr val="084C6E"/>
                </a:solidFill>
                <a:latin typeface="Arimo"/>
              </a:rPr>
              <a:t>numaralı</a:t>
            </a:r>
            <a:r>
              <a:rPr lang="en-US" sz="3000" dirty="0">
                <a:solidFill>
                  <a:srgbClr val="084C6E"/>
                </a:solidFill>
                <a:latin typeface="Arimo"/>
              </a:rPr>
              <a:t> </a:t>
            </a:r>
            <a:r>
              <a:rPr lang="en-US" sz="3000" dirty="0" err="1">
                <a:solidFill>
                  <a:srgbClr val="084C6E"/>
                </a:solidFill>
                <a:latin typeface="Arimo"/>
              </a:rPr>
              <a:t>karelerin</a:t>
            </a:r>
            <a:r>
              <a:rPr lang="en-US" sz="3000" dirty="0">
                <a:solidFill>
                  <a:srgbClr val="084C6E"/>
                </a:solidFill>
                <a:latin typeface="Arimo"/>
              </a:rPr>
              <a:t> tam </a:t>
            </a:r>
            <a:r>
              <a:rPr lang="en-US" sz="3000" dirty="0" err="1">
                <a:solidFill>
                  <a:srgbClr val="084C6E"/>
                </a:solidFill>
                <a:latin typeface="Arimo"/>
              </a:rPr>
              <a:t>ortasında</a:t>
            </a:r>
            <a:r>
              <a:rPr lang="en-US" sz="3000" dirty="0">
                <a:solidFill>
                  <a:srgbClr val="084C6E"/>
                </a:solidFill>
                <a:latin typeface="Arimo"/>
              </a:rPr>
              <a:t> </a:t>
            </a:r>
            <a:r>
              <a:rPr lang="en-US" sz="3000" dirty="0" err="1">
                <a:solidFill>
                  <a:srgbClr val="084C6E"/>
                </a:solidFill>
                <a:latin typeface="Arimo"/>
              </a:rPr>
              <a:t>yer</a:t>
            </a:r>
            <a:r>
              <a:rPr lang="en-US" sz="3000" dirty="0">
                <a:solidFill>
                  <a:srgbClr val="084C6E"/>
                </a:solidFill>
                <a:latin typeface="Arimo"/>
              </a:rPr>
              <a:t> </a:t>
            </a:r>
            <a:r>
              <a:rPr lang="en-US" sz="3000" dirty="0" err="1">
                <a:solidFill>
                  <a:srgbClr val="084C6E"/>
                </a:solidFill>
                <a:latin typeface="Arimo"/>
              </a:rPr>
              <a:t>alır</a:t>
            </a:r>
            <a:r>
              <a:rPr lang="en-US" sz="3000" dirty="0">
                <a:solidFill>
                  <a:srgbClr val="084C6E"/>
                </a:solidFill>
                <a:latin typeface="Arimo"/>
              </a:rPr>
              <a:t>.</a:t>
            </a:r>
          </a:p>
        </p:txBody>
      </p:sp>
      <p:grpSp>
        <p:nvGrpSpPr>
          <p:cNvPr id="21" name="Group 21"/>
          <p:cNvGrpSpPr/>
          <p:nvPr/>
        </p:nvGrpSpPr>
        <p:grpSpPr>
          <a:xfrm>
            <a:off x="7527695" y="9411541"/>
            <a:ext cx="3387273" cy="501673"/>
            <a:chOff x="0" y="0"/>
            <a:chExt cx="4516365" cy="668898"/>
          </a:xfrm>
        </p:grpSpPr>
        <p:sp>
          <p:nvSpPr>
            <p:cNvPr id="22" name="Freeform 22"/>
            <p:cNvSpPr/>
            <p:nvPr/>
          </p:nvSpPr>
          <p:spPr>
            <a:xfrm>
              <a:off x="646799" y="57018"/>
              <a:ext cx="2061050" cy="577303"/>
            </a:xfrm>
            <a:custGeom>
              <a:avLst/>
              <a:gdLst/>
              <a:ahLst/>
              <a:cxnLst/>
              <a:rect l="l" t="t" r="r" b="b"/>
              <a:pathLst>
                <a:path w="2061050" h="577303">
                  <a:moveTo>
                    <a:pt x="0" y="0"/>
                  </a:moveTo>
                  <a:lnTo>
                    <a:pt x="2061050" y="0"/>
                  </a:lnTo>
                  <a:lnTo>
                    <a:pt x="2061050" y="577303"/>
                  </a:lnTo>
                  <a:lnTo>
                    <a:pt x="0" y="577303"/>
                  </a:lnTo>
                  <a:lnTo>
                    <a:pt x="0" y="0"/>
                  </a:lnTo>
                  <a:close/>
                </a:path>
              </a:pathLst>
            </a:custGeom>
            <a:blipFill>
              <a:blip r:embed="rId20"/>
              <a:stretch>
                <a:fillRect l="-12412" t="-36140" r="-9363" b="-22545"/>
              </a:stretch>
            </a:blipFill>
          </p:spPr>
        </p:sp>
        <p:sp>
          <p:nvSpPr>
            <p:cNvPr id="23" name="Freeform 23"/>
            <p:cNvSpPr/>
            <p:nvPr/>
          </p:nvSpPr>
          <p:spPr>
            <a:xfrm>
              <a:off x="0" y="64585"/>
              <a:ext cx="569736" cy="569736"/>
            </a:xfrm>
            <a:custGeom>
              <a:avLst/>
              <a:gdLst/>
              <a:ahLst/>
              <a:cxnLst/>
              <a:rect l="l" t="t" r="r" b="b"/>
              <a:pathLst>
                <a:path w="569736" h="569736">
                  <a:moveTo>
                    <a:pt x="0" y="0"/>
                  </a:moveTo>
                  <a:lnTo>
                    <a:pt x="569736" y="0"/>
                  </a:lnTo>
                  <a:lnTo>
                    <a:pt x="569736" y="569736"/>
                  </a:lnTo>
                  <a:lnTo>
                    <a:pt x="0" y="569736"/>
                  </a:lnTo>
                  <a:lnTo>
                    <a:pt x="0" y="0"/>
                  </a:lnTo>
                  <a:close/>
                </a:path>
              </a:pathLst>
            </a:custGeom>
            <a:blipFill>
              <a:blip r:embed="rId21"/>
              <a:stretch>
                <a:fillRect/>
              </a:stretch>
            </a:blipFill>
          </p:spPr>
        </p:sp>
        <p:sp>
          <p:nvSpPr>
            <p:cNvPr id="24" name="Freeform 24"/>
            <p:cNvSpPr/>
            <p:nvPr/>
          </p:nvSpPr>
          <p:spPr>
            <a:xfrm>
              <a:off x="2852049" y="62837"/>
              <a:ext cx="951579" cy="561432"/>
            </a:xfrm>
            <a:custGeom>
              <a:avLst/>
              <a:gdLst/>
              <a:ahLst/>
              <a:cxnLst/>
              <a:rect l="l" t="t" r="r" b="b"/>
              <a:pathLst>
                <a:path w="951579" h="561432">
                  <a:moveTo>
                    <a:pt x="0" y="0"/>
                  </a:moveTo>
                  <a:lnTo>
                    <a:pt x="951579" y="0"/>
                  </a:lnTo>
                  <a:lnTo>
                    <a:pt x="951579" y="561432"/>
                  </a:lnTo>
                  <a:lnTo>
                    <a:pt x="0" y="561432"/>
                  </a:lnTo>
                  <a:lnTo>
                    <a:pt x="0" y="0"/>
                  </a:lnTo>
                  <a:close/>
                </a:path>
              </a:pathLst>
            </a:custGeom>
            <a:blipFill>
              <a:blip r:embed="rId22"/>
              <a:stretch>
                <a:fillRect/>
              </a:stretch>
            </a:blipFill>
          </p:spPr>
        </p:sp>
        <p:sp>
          <p:nvSpPr>
            <p:cNvPr id="25" name="Freeform 25"/>
            <p:cNvSpPr/>
            <p:nvPr/>
          </p:nvSpPr>
          <p:spPr>
            <a:xfrm>
              <a:off x="3847467" y="0"/>
              <a:ext cx="668898" cy="668898"/>
            </a:xfrm>
            <a:custGeom>
              <a:avLst/>
              <a:gdLst/>
              <a:ahLst/>
              <a:cxnLst/>
              <a:rect l="l" t="t" r="r" b="b"/>
              <a:pathLst>
                <a:path w="668898" h="668898">
                  <a:moveTo>
                    <a:pt x="0" y="0"/>
                  </a:moveTo>
                  <a:lnTo>
                    <a:pt x="668898" y="0"/>
                  </a:lnTo>
                  <a:lnTo>
                    <a:pt x="668898" y="668898"/>
                  </a:lnTo>
                  <a:lnTo>
                    <a:pt x="0" y="668898"/>
                  </a:lnTo>
                  <a:lnTo>
                    <a:pt x="0" y="0"/>
                  </a:lnTo>
                  <a:close/>
                </a:path>
              </a:pathLst>
            </a:custGeom>
            <a:blipFill>
              <a:blip r:embed="rId23"/>
              <a:stretch>
                <a:fillRect/>
              </a:stretch>
            </a:blipFill>
          </p:spPr>
        </p:sp>
      </p:grpSp>
      <p:sp>
        <p:nvSpPr>
          <p:cNvPr id="26" name="AutoShape 26"/>
          <p:cNvSpPr/>
          <p:nvPr/>
        </p:nvSpPr>
        <p:spPr>
          <a:xfrm flipH="1">
            <a:off x="1852682" y="5737404"/>
            <a:ext cx="19050" cy="2601074"/>
          </a:xfrm>
          <a:prstGeom prst="line">
            <a:avLst/>
          </a:prstGeom>
          <a:ln w="38100" cap="flat">
            <a:solidFill>
              <a:srgbClr val="084C6E"/>
            </a:solidFill>
            <a:prstDash val="solid"/>
            <a:headEnd type="none" w="sm" len="sm"/>
            <a:tailEnd type="none" w="sm" len="sm"/>
          </a:ln>
        </p:spPr>
      </p:sp>
      <p:sp>
        <p:nvSpPr>
          <p:cNvPr id="27" name="TextBox 27"/>
          <p:cNvSpPr txBox="1"/>
          <p:nvPr/>
        </p:nvSpPr>
        <p:spPr>
          <a:xfrm rot="5400000">
            <a:off x="523862" y="6882038"/>
            <a:ext cx="2189766" cy="332740"/>
          </a:xfrm>
          <a:prstGeom prst="rect">
            <a:avLst/>
          </a:prstGeom>
        </p:spPr>
        <p:txBody>
          <a:bodyPr lIns="0" tIns="0" rIns="0" bIns="0" rtlCol="0" anchor="t">
            <a:spAutoFit/>
          </a:bodyPr>
          <a:lstStyle/>
          <a:p>
            <a:pPr algn="ctr">
              <a:lnSpc>
                <a:spcPts val="2659"/>
              </a:lnSpc>
            </a:pPr>
            <a:r>
              <a:rPr lang="en-US" sz="1899">
                <a:solidFill>
                  <a:srgbClr val="084C6E"/>
                </a:solidFill>
                <a:latin typeface="Arimo"/>
              </a:rPr>
              <a:t>Başlangıç Çizgisi</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rgbClr val="84BFDD">
                <a:alpha val="100000"/>
              </a:srgbClr>
            </a:gs>
            <a:gs pos="50000">
              <a:srgbClr val="FFFFFF">
                <a:alpha val="100000"/>
              </a:srgbClr>
            </a:gs>
            <a:gs pos="100000">
              <a:srgbClr val="FFF7CF">
                <a:alpha val="100000"/>
              </a:srgb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2" name="TextBox 2"/>
          <p:cNvSpPr txBox="1"/>
          <p:nvPr/>
        </p:nvSpPr>
        <p:spPr>
          <a:xfrm>
            <a:off x="1393677" y="1112250"/>
            <a:ext cx="15500646" cy="8001000"/>
          </a:xfrm>
          <a:prstGeom prst="rect">
            <a:avLst/>
          </a:prstGeom>
        </p:spPr>
        <p:txBody>
          <a:bodyPr lIns="0" tIns="0" rIns="0" bIns="0" rtlCol="0" anchor="t">
            <a:spAutoFit/>
          </a:bodyPr>
          <a:lstStyle/>
          <a:p>
            <a:pPr algn="just">
              <a:lnSpc>
                <a:spcPts val="4200"/>
              </a:lnSpc>
            </a:pPr>
            <a:r>
              <a:rPr lang="en-US" sz="3000">
                <a:solidFill>
                  <a:srgbClr val="084C6E"/>
                </a:solidFill>
                <a:latin typeface="Arimo"/>
              </a:rPr>
              <a:t>Enek, 10x10 cm boyutlarında, 3 cm kalınlığında tahta malzemeden oluşan ve kenarları ovalleştirilmiş bir nesnedir.</a:t>
            </a:r>
          </a:p>
          <a:p>
            <a:pPr marL="647700" lvl="1" indent="-323850" algn="just">
              <a:lnSpc>
                <a:spcPts val="4200"/>
              </a:lnSpc>
              <a:buFont typeface="Arial"/>
              <a:buChar char="•"/>
            </a:pPr>
            <a:r>
              <a:rPr lang="en-US" sz="3000">
                <a:solidFill>
                  <a:srgbClr val="084C6E"/>
                </a:solidFill>
                <a:latin typeface="Arimo Bold"/>
              </a:rPr>
              <a:t>Oyuna başlanmadan önce sekme ayağı mutlaka hakemlere bildirilir, bildirilmezse sağ ayak sekme ayağı olarak hakemlerce bilinir. Enek, atılan numaralı kareden alınırken sekme ayağının tersi olan elle alınır. Sekme ayağı sağ ayak ise sol elle enek alınır.</a:t>
            </a:r>
          </a:p>
          <a:p>
            <a:pPr marL="647700" lvl="1" indent="-323850" algn="just">
              <a:lnSpc>
                <a:spcPts val="4200"/>
              </a:lnSpc>
              <a:buFont typeface="Arial"/>
              <a:buChar char="•"/>
            </a:pPr>
            <a:r>
              <a:rPr lang="en-US" sz="3000">
                <a:solidFill>
                  <a:srgbClr val="084C6E"/>
                </a:solidFill>
                <a:latin typeface="Arimo"/>
              </a:rPr>
              <a:t>Bir oyuncu sete sağ ayakla başlarsa oyun bitene kadar sağ ayağını sekme ayağı olarak kullanmaya devam eder. Eğer oyuncu sol ayağını sekme ayağı olarak seçerse, oyun bitimine kadar sol ayağını sekme ayağı olarak kullanmalıdır. </a:t>
            </a:r>
            <a:r>
              <a:rPr lang="en-US" sz="3000">
                <a:solidFill>
                  <a:srgbClr val="084C6E"/>
                </a:solidFill>
                <a:latin typeface="Arimo Bold"/>
              </a:rPr>
              <a:t>Tur bitmeden sekme ayağını değiştirmek, oyun kurallarını ihlal etmek anlamına gelir ve sıra diğer oyuncuya geçer.</a:t>
            </a:r>
          </a:p>
          <a:p>
            <a:pPr marL="647700" lvl="1" indent="-323850" algn="just">
              <a:lnSpc>
                <a:spcPts val="4200"/>
              </a:lnSpc>
              <a:buFont typeface="Arial"/>
              <a:buChar char="•"/>
            </a:pPr>
            <a:r>
              <a:rPr lang="en-US" sz="3000">
                <a:solidFill>
                  <a:srgbClr val="084C6E"/>
                </a:solidFill>
                <a:latin typeface="Arimo"/>
              </a:rPr>
              <a:t>Enek, 1 numaralı ilk karenin 30 cm gerisinden çizilen 50 cm uzunluğunda olan başlangıç çizgisinden atılır. </a:t>
            </a:r>
            <a:r>
              <a:rPr lang="en-US" sz="3000">
                <a:solidFill>
                  <a:srgbClr val="084C6E"/>
                </a:solidFill>
                <a:latin typeface="Arimo Bold"/>
              </a:rPr>
              <a:t>Atış esnasında oyuncunun eli çizgiyi geçemez.</a:t>
            </a:r>
          </a:p>
          <a:p>
            <a:pPr algn="just">
              <a:lnSpc>
                <a:spcPts val="4200"/>
              </a:lnSpc>
            </a:pPr>
            <a:endParaRPr lang="en-US" sz="3000">
              <a:solidFill>
                <a:srgbClr val="084C6E"/>
              </a:solidFill>
              <a:latin typeface="Arimo Bold"/>
            </a:endParaRPr>
          </a:p>
          <a:p>
            <a:pPr algn="just">
              <a:lnSpc>
                <a:spcPts val="4200"/>
              </a:lnSpc>
            </a:pPr>
            <a:endParaRPr lang="en-US" sz="3000">
              <a:solidFill>
                <a:srgbClr val="084C6E"/>
              </a:solidFill>
              <a:latin typeface="Arimo Bold"/>
            </a:endParaRPr>
          </a:p>
        </p:txBody>
      </p:sp>
      <p:grpSp>
        <p:nvGrpSpPr>
          <p:cNvPr id="3" name="Group 3"/>
          <p:cNvGrpSpPr/>
          <p:nvPr/>
        </p:nvGrpSpPr>
        <p:grpSpPr>
          <a:xfrm>
            <a:off x="7527695" y="9411541"/>
            <a:ext cx="3387273" cy="501673"/>
            <a:chOff x="0" y="0"/>
            <a:chExt cx="4516365" cy="668898"/>
          </a:xfrm>
        </p:grpSpPr>
        <p:sp>
          <p:nvSpPr>
            <p:cNvPr id="4" name="Freeform 4"/>
            <p:cNvSpPr/>
            <p:nvPr/>
          </p:nvSpPr>
          <p:spPr>
            <a:xfrm>
              <a:off x="646799" y="57018"/>
              <a:ext cx="2061050" cy="577303"/>
            </a:xfrm>
            <a:custGeom>
              <a:avLst/>
              <a:gdLst/>
              <a:ahLst/>
              <a:cxnLst/>
              <a:rect l="l" t="t" r="r" b="b"/>
              <a:pathLst>
                <a:path w="2061050" h="577303">
                  <a:moveTo>
                    <a:pt x="0" y="0"/>
                  </a:moveTo>
                  <a:lnTo>
                    <a:pt x="2061050" y="0"/>
                  </a:lnTo>
                  <a:lnTo>
                    <a:pt x="2061050" y="577303"/>
                  </a:lnTo>
                  <a:lnTo>
                    <a:pt x="0" y="577303"/>
                  </a:lnTo>
                  <a:lnTo>
                    <a:pt x="0" y="0"/>
                  </a:lnTo>
                  <a:close/>
                </a:path>
              </a:pathLst>
            </a:custGeom>
            <a:blipFill>
              <a:blip r:embed="rId2"/>
              <a:stretch>
                <a:fillRect l="-12412" t="-36140" r="-9363" b="-22545"/>
              </a:stretch>
            </a:blipFill>
          </p:spPr>
        </p:sp>
        <p:sp>
          <p:nvSpPr>
            <p:cNvPr id="5" name="Freeform 5"/>
            <p:cNvSpPr/>
            <p:nvPr/>
          </p:nvSpPr>
          <p:spPr>
            <a:xfrm>
              <a:off x="0" y="64585"/>
              <a:ext cx="569736" cy="569736"/>
            </a:xfrm>
            <a:custGeom>
              <a:avLst/>
              <a:gdLst/>
              <a:ahLst/>
              <a:cxnLst/>
              <a:rect l="l" t="t" r="r" b="b"/>
              <a:pathLst>
                <a:path w="569736" h="569736">
                  <a:moveTo>
                    <a:pt x="0" y="0"/>
                  </a:moveTo>
                  <a:lnTo>
                    <a:pt x="569736" y="0"/>
                  </a:lnTo>
                  <a:lnTo>
                    <a:pt x="569736" y="569736"/>
                  </a:lnTo>
                  <a:lnTo>
                    <a:pt x="0" y="569736"/>
                  </a:lnTo>
                  <a:lnTo>
                    <a:pt x="0" y="0"/>
                  </a:lnTo>
                  <a:close/>
                </a:path>
              </a:pathLst>
            </a:custGeom>
            <a:blipFill>
              <a:blip r:embed="rId3"/>
              <a:stretch>
                <a:fillRect/>
              </a:stretch>
            </a:blipFill>
          </p:spPr>
        </p:sp>
        <p:sp>
          <p:nvSpPr>
            <p:cNvPr id="6" name="Freeform 6"/>
            <p:cNvSpPr/>
            <p:nvPr/>
          </p:nvSpPr>
          <p:spPr>
            <a:xfrm>
              <a:off x="2852049" y="62837"/>
              <a:ext cx="951579" cy="561432"/>
            </a:xfrm>
            <a:custGeom>
              <a:avLst/>
              <a:gdLst/>
              <a:ahLst/>
              <a:cxnLst/>
              <a:rect l="l" t="t" r="r" b="b"/>
              <a:pathLst>
                <a:path w="951579" h="561432">
                  <a:moveTo>
                    <a:pt x="0" y="0"/>
                  </a:moveTo>
                  <a:lnTo>
                    <a:pt x="951579" y="0"/>
                  </a:lnTo>
                  <a:lnTo>
                    <a:pt x="951579" y="561432"/>
                  </a:lnTo>
                  <a:lnTo>
                    <a:pt x="0" y="561432"/>
                  </a:lnTo>
                  <a:lnTo>
                    <a:pt x="0" y="0"/>
                  </a:lnTo>
                  <a:close/>
                </a:path>
              </a:pathLst>
            </a:custGeom>
            <a:blipFill>
              <a:blip r:embed="rId4"/>
              <a:stretch>
                <a:fillRect/>
              </a:stretch>
            </a:blipFill>
          </p:spPr>
        </p:sp>
        <p:sp>
          <p:nvSpPr>
            <p:cNvPr id="7" name="Freeform 7"/>
            <p:cNvSpPr/>
            <p:nvPr/>
          </p:nvSpPr>
          <p:spPr>
            <a:xfrm>
              <a:off x="3847467" y="0"/>
              <a:ext cx="668898" cy="668898"/>
            </a:xfrm>
            <a:custGeom>
              <a:avLst/>
              <a:gdLst/>
              <a:ahLst/>
              <a:cxnLst/>
              <a:rect l="l" t="t" r="r" b="b"/>
              <a:pathLst>
                <a:path w="668898" h="668898">
                  <a:moveTo>
                    <a:pt x="0" y="0"/>
                  </a:moveTo>
                  <a:lnTo>
                    <a:pt x="668898" y="0"/>
                  </a:lnTo>
                  <a:lnTo>
                    <a:pt x="668898" y="668898"/>
                  </a:lnTo>
                  <a:lnTo>
                    <a:pt x="0" y="668898"/>
                  </a:lnTo>
                  <a:lnTo>
                    <a:pt x="0" y="0"/>
                  </a:lnTo>
                  <a:close/>
                </a:path>
              </a:pathLst>
            </a:custGeom>
            <a:blipFill>
              <a:blip r:embed="rId5"/>
              <a:stretch>
                <a:fillRect/>
              </a:stretch>
            </a:blipFill>
          </p:spPr>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rgbClr val="84BFDD">
                <a:alpha val="100000"/>
              </a:srgbClr>
            </a:gs>
            <a:gs pos="50000">
              <a:srgbClr val="FFFFFF">
                <a:alpha val="100000"/>
              </a:srgbClr>
            </a:gs>
            <a:gs pos="100000">
              <a:srgbClr val="FFF7CF">
                <a:alpha val="100000"/>
              </a:srgb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2" name="TextBox 2"/>
          <p:cNvSpPr txBox="1"/>
          <p:nvPr/>
        </p:nvSpPr>
        <p:spPr>
          <a:xfrm>
            <a:off x="1393677" y="952500"/>
            <a:ext cx="15500646" cy="5867400"/>
          </a:xfrm>
          <a:prstGeom prst="rect">
            <a:avLst/>
          </a:prstGeom>
        </p:spPr>
        <p:txBody>
          <a:bodyPr lIns="0" tIns="0" rIns="0" bIns="0" rtlCol="0" anchor="t">
            <a:spAutoFit/>
          </a:bodyPr>
          <a:lstStyle/>
          <a:p>
            <a:pPr marL="647700" lvl="1" indent="-323850" algn="just">
              <a:lnSpc>
                <a:spcPts val="4200"/>
              </a:lnSpc>
              <a:buFont typeface="Arial"/>
              <a:buChar char="•"/>
            </a:pPr>
            <a:r>
              <a:rPr lang="en-US" sz="3000">
                <a:solidFill>
                  <a:srgbClr val="084C6E"/>
                </a:solidFill>
                <a:latin typeface="Arimo"/>
              </a:rPr>
              <a:t>Oynama sırası, 1 numaralı kareden başlayarak devam eder. Sekme ayağı gösterildikten sonra 1, 2, 3 numaralı karelere tek ayak zıplayarak, 4, 5 numaralı karelere çift ayak basılarak geçilir. </a:t>
            </a:r>
            <a:r>
              <a:rPr lang="en-US" sz="3000">
                <a:solidFill>
                  <a:srgbClr val="084C6E"/>
                </a:solidFill>
                <a:latin typeface="Arimo Bold"/>
              </a:rPr>
              <a:t>Çift ayak basıldıktan sonra diğer kareye geçerken, sekme ayağı gösterilmelidir.</a:t>
            </a:r>
            <a:r>
              <a:rPr lang="en-US" sz="3000">
                <a:solidFill>
                  <a:srgbClr val="084C6E"/>
                </a:solidFill>
                <a:latin typeface="Arimo"/>
              </a:rPr>
              <a:t> 6 numaralı karede tek ayak sekilir, ardından 7 ve 8 numaralı karelere çift ayak basılır. Dönüşte de aynı kural geçerlidir. Eneğin bulunduğu kareye basmadan sekerek bir sonraki kareye geçilir.</a:t>
            </a:r>
          </a:p>
          <a:p>
            <a:pPr marL="647700" lvl="1" indent="-323850" algn="just">
              <a:lnSpc>
                <a:spcPts val="4200"/>
              </a:lnSpc>
              <a:buFont typeface="Arial"/>
              <a:buChar char="•"/>
            </a:pPr>
            <a:r>
              <a:rPr lang="en-US" sz="3000">
                <a:solidFill>
                  <a:srgbClr val="084C6E"/>
                </a:solidFill>
                <a:latin typeface="Arimo"/>
              </a:rPr>
              <a:t>Eneğin diğer haneye taşması durumunda hatalı atış kabul edilir ve oyuncunun hücum sırası rakibe geçer. Oyun bu çerçevede devam eder. Yanan oyuncu eneği rakibine vermek zorundadır.</a:t>
            </a:r>
          </a:p>
          <a:p>
            <a:pPr marL="647700" lvl="1" indent="-323850" algn="just">
              <a:lnSpc>
                <a:spcPts val="4200"/>
              </a:lnSpc>
              <a:buFont typeface="Arial"/>
              <a:buChar char="•"/>
            </a:pPr>
            <a:r>
              <a:rPr lang="en-US" sz="3000">
                <a:solidFill>
                  <a:srgbClr val="084C6E"/>
                </a:solidFill>
                <a:latin typeface="Arimo"/>
              </a:rPr>
              <a:t>Oyunda dinlenme amaçlı mola yoktur. Çift ayak basılan yerlerde en fazla durma süresi 10 saniyedir.</a:t>
            </a:r>
          </a:p>
        </p:txBody>
      </p:sp>
      <p:grpSp>
        <p:nvGrpSpPr>
          <p:cNvPr id="3" name="Group 3"/>
          <p:cNvGrpSpPr/>
          <p:nvPr/>
        </p:nvGrpSpPr>
        <p:grpSpPr>
          <a:xfrm>
            <a:off x="7527695" y="9411541"/>
            <a:ext cx="3387273" cy="501673"/>
            <a:chOff x="0" y="0"/>
            <a:chExt cx="4516365" cy="668898"/>
          </a:xfrm>
        </p:grpSpPr>
        <p:sp>
          <p:nvSpPr>
            <p:cNvPr id="4" name="Freeform 4"/>
            <p:cNvSpPr/>
            <p:nvPr/>
          </p:nvSpPr>
          <p:spPr>
            <a:xfrm>
              <a:off x="646799" y="57018"/>
              <a:ext cx="2061050" cy="577303"/>
            </a:xfrm>
            <a:custGeom>
              <a:avLst/>
              <a:gdLst/>
              <a:ahLst/>
              <a:cxnLst/>
              <a:rect l="l" t="t" r="r" b="b"/>
              <a:pathLst>
                <a:path w="2061050" h="577303">
                  <a:moveTo>
                    <a:pt x="0" y="0"/>
                  </a:moveTo>
                  <a:lnTo>
                    <a:pt x="2061050" y="0"/>
                  </a:lnTo>
                  <a:lnTo>
                    <a:pt x="2061050" y="577303"/>
                  </a:lnTo>
                  <a:lnTo>
                    <a:pt x="0" y="577303"/>
                  </a:lnTo>
                  <a:lnTo>
                    <a:pt x="0" y="0"/>
                  </a:lnTo>
                  <a:close/>
                </a:path>
              </a:pathLst>
            </a:custGeom>
            <a:blipFill>
              <a:blip r:embed="rId2"/>
              <a:stretch>
                <a:fillRect l="-12412" t="-36140" r="-9363" b="-22545"/>
              </a:stretch>
            </a:blipFill>
          </p:spPr>
        </p:sp>
        <p:sp>
          <p:nvSpPr>
            <p:cNvPr id="5" name="Freeform 5"/>
            <p:cNvSpPr/>
            <p:nvPr/>
          </p:nvSpPr>
          <p:spPr>
            <a:xfrm>
              <a:off x="0" y="64585"/>
              <a:ext cx="569736" cy="569736"/>
            </a:xfrm>
            <a:custGeom>
              <a:avLst/>
              <a:gdLst/>
              <a:ahLst/>
              <a:cxnLst/>
              <a:rect l="l" t="t" r="r" b="b"/>
              <a:pathLst>
                <a:path w="569736" h="569736">
                  <a:moveTo>
                    <a:pt x="0" y="0"/>
                  </a:moveTo>
                  <a:lnTo>
                    <a:pt x="569736" y="0"/>
                  </a:lnTo>
                  <a:lnTo>
                    <a:pt x="569736" y="569736"/>
                  </a:lnTo>
                  <a:lnTo>
                    <a:pt x="0" y="569736"/>
                  </a:lnTo>
                  <a:lnTo>
                    <a:pt x="0" y="0"/>
                  </a:lnTo>
                  <a:close/>
                </a:path>
              </a:pathLst>
            </a:custGeom>
            <a:blipFill>
              <a:blip r:embed="rId3"/>
              <a:stretch>
                <a:fillRect/>
              </a:stretch>
            </a:blipFill>
          </p:spPr>
        </p:sp>
        <p:sp>
          <p:nvSpPr>
            <p:cNvPr id="6" name="Freeform 6"/>
            <p:cNvSpPr/>
            <p:nvPr/>
          </p:nvSpPr>
          <p:spPr>
            <a:xfrm>
              <a:off x="2852049" y="62837"/>
              <a:ext cx="951579" cy="561432"/>
            </a:xfrm>
            <a:custGeom>
              <a:avLst/>
              <a:gdLst/>
              <a:ahLst/>
              <a:cxnLst/>
              <a:rect l="l" t="t" r="r" b="b"/>
              <a:pathLst>
                <a:path w="951579" h="561432">
                  <a:moveTo>
                    <a:pt x="0" y="0"/>
                  </a:moveTo>
                  <a:lnTo>
                    <a:pt x="951579" y="0"/>
                  </a:lnTo>
                  <a:lnTo>
                    <a:pt x="951579" y="561432"/>
                  </a:lnTo>
                  <a:lnTo>
                    <a:pt x="0" y="561432"/>
                  </a:lnTo>
                  <a:lnTo>
                    <a:pt x="0" y="0"/>
                  </a:lnTo>
                  <a:close/>
                </a:path>
              </a:pathLst>
            </a:custGeom>
            <a:blipFill>
              <a:blip r:embed="rId4"/>
              <a:stretch>
                <a:fillRect/>
              </a:stretch>
            </a:blipFill>
          </p:spPr>
        </p:sp>
        <p:sp>
          <p:nvSpPr>
            <p:cNvPr id="7" name="Freeform 7"/>
            <p:cNvSpPr/>
            <p:nvPr/>
          </p:nvSpPr>
          <p:spPr>
            <a:xfrm>
              <a:off x="3847467" y="0"/>
              <a:ext cx="668898" cy="668898"/>
            </a:xfrm>
            <a:custGeom>
              <a:avLst/>
              <a:gdLst/>
              <a:ahLst/>
              <a:cxnLst/>
              <a:rect l="l" t="t" r="r" b="b"/>
              <a:pathLst>
                <a:path w="668898" h="668898">
                  <a:moveTo>
                    <a:pt x="0" y="0"/>
                  </a:moveTo>
                  <a:lnTo>
                    <a:pt x="668898" y="0"/>
                  </a:lnTo>
                  <a:lnTo>
                    <a:pt x="668898" y="668898"/>
                  </a:lnTo>
                  <a:lnTo>
                    <a:pt x="0" y="668898"/>
                  </a:lnTo>
                  <a:lnTo>
                    <a:pt x="0" y="0"/>
                  </a:lnTo>
                  <a:close/>
                </a:path>
              </a:pathLst>
            </a:custGeom>
            <a:blipFill>
              <a:blip r:embed="rId5"/>
              <a:stretch>
                <a:fillRect/>
              </a:stretch>
            </a:blipFill>
          </p:spPr>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rgbClr val="84BFDD">
                <a:alpha val="100000"/>
              </a:srgbClr>
            </a:gs>
            <a:gs pos="50000">
              <a:srgbClr val="FFFFFF">
                <a:alpha val="100000"/>
              </a:srgbClr>
            </a:gs>
            <a:gs pos="100000">
              <a:srgbClr val="FFF7CF">
                <a:alpha val="100000"/>
              </a:srgbClr>
            </a:gs>
          </a:gsLst>
          <a:path path="circle">
            <a:fillToRect r="100000" b="100000"/>
          </a:path>
          <a:tileRect l="-100000" t="-100000"/>
        </a:gra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4274726" cy="2167467"/>
          </a:xfrm>
        </p:grpSpPr>
        <p:sp>
          <p:nvSpPr>
            <p:cNvPr id="3" name="Freeform 3"/>
            <p:cNvSpPr/>
            <p:nvPr/>
          </p:nvSpPr>
          <p:spPr>
            <a:xfrm>
              <a:off x="0" y="0"/>
              <a:ext cx="4274726" cy="2167467"/>
            </a:xfrm>
            <a:custGeom>
              <a:avLst/>
              <a:gdLst/>
              <a:ahLst/>
              <a:cxnLst/>
              <a:rect l="l" t="t" r="r" b="b"/>
              <a:pathLst>
                <a:path w="4274726" h="2167467">
                  <a:moveTo>
                    <a:pt x="9063" y="0"/>
                  </a:moveTo>
                  <a:lnTo>
                    <a:pt x="4265663" y="0"/>
                  </a:lnTo>
                  <a:cubicBezTo>
                    <a:pt x="4268067" y="0"/>
                    <a:pt x="4270372" y="955"/>
                    <a:pt x="4272071" y="2654"/>
                  </a:cubicBezTo>
                  <a:cubicBezTo>
                    <a:pt x="4273771" y="4354"/>
                    <a:pt x="4274726" y="6659"/>
                    <a:pt x="4274726" y="9063"/>
                  </a:cubicBezTo>
                  <a:lnTo>
                    <a:pt x="4274726" y="2158404"/>
                  </a:lnTo>
                  <a:cubicBezTo>
                    <a:pt x="4274726" y="2160807"/>
                    <a:pt x="4273771" y="2163113"/>
                    <a:pt x="4272071" y="2164812"/>
                  </a:cubicBezTo>
                  <a:cubicBezTo>
                    <a:pt x="4270372" y="2166512"/>
                    <a:pt x="4268067" y="2167467"/>
                    <a:pt x="4265663" y="2167467"/>
                  </a:cubicBezTo>
                  <a:lnTo>
                    <a:pt x="9063" y="2167467"/>
                  </a:lnTo>
                  <a:cubicBezTo>
                    <a:pt x="6659" y="2167467"/>
                    <a:pt x="4354" y="2166512"/>
                    <a:pt x="2654" y="2164812"/>
                  </a:cubicBezTo>
                  <a:cubicBezTo>
                    <a:pt x="955" y="2163113"/>
                    <a:pt x="0" y="2160807"/>
                    <a:pt x="0" y="2158404"/>
                  </a:cubicBezTo>
                  <a:lnTo>
                    <a:pt x="0" y="9063"/>
                  </a:lnTo>
                  <a:cubicBezTo>
                    <a:pt x="0" y="6659"/>
                    <a:pt x="955" y="4354"/>
                    <a:pt x="2654" y="2654"/>
                  </a:cubicBezTo>
                  <a:cubicBezTo>
                    <a:pt x="4354" y="955"/>
                    <a:pt x="6659" y="0"/>
                    <a:pt x="9063" y="0"/>
                  </a:cubicBezTo>
                  <a:close/>
                </a:path>
              </a:pathLst>
            </a:custGeom>
            <a:solidFill>
              <a:srgbClr val="000000">
                <a:alpha val="0"/>
              </a:srgbClr>
            </a:solidFill>
            <a:ln w="28575" cap="sq">
              <a:solidFill>
                <a:srgbClr val="084C6E"/>
              </a:solidFill>
              <a:prstDash val="solid"/>
              <a:miter/>
            </a:ln>
          </p:spPr>
        </p:sp>
        <p:sp>
          <p:nvSpPr>
            <p:cNvPr id="4" name="TextBox 4"/>
            <p:cNvSpPr txBox="1"/>
            <p:nvPr/>
          </p:nvSpPr>
          <p:spPr>
            <a:xfrm>
              <a:off x="0" y="-28575"/>
              <a:ext cx="4274726" cy="2196042"/>
            </a:xfrm>
            <a:prstGeom prst="rect">
              <a:avLst/>
            </a:prstGeom>
          </p:spPr>
          <p:txBody>
            <a:bodyPr lIns="50800" tIns="50800" rIns="50800" bIns="50800" rtlCol="0" anchor="ctr"/>
            <a:lstStyle/>
            <a:p>
              <a:pPr algn="ctr">
                <a:lnSpc>
                  <a:spcPts val="2590"/>
                </a:lnSpc>
              </a:pPr>
              <a:endParaRPr/>
            </a:p>
          </p:txBody>
        </p:sp>
      </p:grpSp>
      <p:sp>
        <p:nvSpPr>
          <p:cNvPr id="5" name="TextBox 5"/>
          <p:cNvSpPr txBox="1"/>
          <p:nvPr/>
        </p:nvSpPr>
        <p:spPr>
          <a:xfrm>
            <a:off x="5921845" y="1533956"/>
            <a:ext cx="6444310" cy="841157"/>
          </a:xfrm>
          <a:prstGeom prst="rect">
            <a:avLst/>
          </a:prstGeom>
        </p:spPr>
        <p:txBody>
          <a:bodyPr lIns="0" tIns="0" rIns="0" bIns="0" rtlCol="0" anchor="t">
            <a:spAutoFit/>
          </a:bodyPr>
          <a:lstStyle/>
          <a:p>
            <a:pPr>
              <a:lnSpc>
                <a:spcPts val="6550"/>
              </a:lnSpc>
            </a:pPr>
            <a:r>
              <a:rPr lang="en-US" sz="5458" spc="-109" dirty="0" smtClean="0">
                <a:solidFill>
                  <a:srgbClr val="084C6E"/>
                </a:solidFill>
                <a:latin typeface="Monotype Corsiva"/>
              </a:rPr>
              <a:t>ŞEHR</a:t>
            </a:r>
            <a:r>
              <a:rPr lang="tr-TR" sz="5458" spc="-109" dirty="0" smtClean="0">
                <a:solidFill>
                  <a:srgbClr val="084C6E"/>
                </a:solidFill>
                <a:latin typeface="Monotype Corsiva"/>
              </a:rPr>
              <a:t>İ</a:t>
            </a:r>
            <a:r>
              <a:rPr lang="en-US" sz="5458" spc="-109" dirty="0" smtClean="0">
                <a:solidFill>
                  <a:srgbClr val="084C6E"/>
                </a:solidFill>
                <a:latin typeface="Monotype Corsiva"/>
              </a:rPr>
              <a:t>M</a:t>
            </a:r>
            <a:r>
              <a:rPr lang="tr-TR" sz="5458" spc="-109" dirty="0" smtClean="0">
                <a:solidFill>
                  <a:srgbClr val="084C6E"/>
                </a:solidFill>
                <a:latin typeface="Monotype Corsiva"/>
              </a:rPr>
              <a:t>İ</a:t>
            </a:r>
            <a:r>
              <a:rPr lang="en-US" sz="5458" spc="-109" dirty="0" smtClean="0">
                <a:solidFill>
                  <a:srgbClr val="084C6E"/>
                </a:solidFill>
                <a:latin typeface="Monotype Corsiva"/>
              </a:rPr>
              <a:t>Z </a:t>
            </a:r>
            <a:r>
              <a:rPr lang="en-US" sz="5458" spc="-109" dirty="0">
                <a:solidFill>
                  <a:srgbClr val="084C6E"/>
                </a:solidFill>
                <a:latin typeface="Monotype Corsiva"/>
              </a:rPr>
              <a:t>İMZAMIZ</a:t>
            </a:r>
          </a:p>
        </p:txBody>
      </p:sp>
      <p:sp>
        <p:nvSpPr>
          <p:cNvPr id="6" name="TextBox 6"/>
          <p:cNvSpPr txBox="1"/>
          <p:nvPr/>
        </p:nvSpPr>
        <p:spPr>
          <a:xfrm>
            <a:off x="6670917" y="7969684"/>
            <a:ext cx="4946167" cy="444705"/>
          </a:xfrm>
          <a:prstGeom prst="rect">
            <a:avLst/>
          </a:prstGeom>
        </p:spPr>
        <p:txBody>
          <a:bodyPr lIns="0" tIns="0" rIns="0" bIns="0" rtlCol="0" anchor="t">
            <a:spAutoFit/>
          </a:bodyPr>
          <a:lstStyle/>
          <a:p>
            <a:pPr algn="ctr">
              <a:lnSpc>
                <a:spcPts val="3313"/>
              </a:lnSpc>
            </a:pPr>
            <a:r>
              <a:rPr lang="en-US" sz="2366" spc="-47">
                <a:solidFill>
                  <a:srgbClr val="084C6E"/>
                </a:solidFill>
                <a:latin typeface="Codec Pro"/>
              </a:rPr>
              <a:t>Geleneksel Çocuk Oyunları</a:t>
            </a:r>
          </a:p>
        </p:txBody>
      </p:sp>
      <p:grpSp>
        <p:nvGrpSpPr>
          <p:cNvPr id="7" name="Group 7"/>
          <p:cNvGrpSpPr/>
          <p:nvPr/>
        </p:nvGrpSpPr>
        <p:grpSpPr>
          <a:xfrm>
            <a:off x="7595598" y="9474341"/>
            <a:ext cx="3096803" cy="458653"/>
            <a:chOff x="0" y="0"/>
            <a:chExt cx="4129071" cy="611538"/>
          </a:xfrm>
        </p:grpSpPr>
        <p:sp>
          <p:nvSpPr>
            <p:cNvPr id="8" name="Freeform 8"/>
            <p:cNvSpPr/>
            <p:nvPr/>
          </p:nvSpPr>
          <p:spPr>
            <a:xfrm>
              <a:off x="591334" y="52129"/>
              <a:ext cx="1884308" cy="527797"/>
            </a:xfrm>
            <a:custGeom>
              <a:avLst/>
              <a:gdLst/>
              <a:ahLst/>
              <a:cxnLst/>
              <a:rect l="l" t="t" r="r" b="b"/>
              <a:pathLst>
                <a:path w="1884308" h="527797">
                  <a:moveTo>
                    <a:pt x="0" y="0"/>
                  </a:moveTo>
                  <a:lnTo>
                    <a:pt x="1884308" y="0"/>
                  </a:lnTo>
                  <a:lnTo>
                    <a:pt x="1884308" y="527797"/>
                  </a:lnTo>
                  <a:lnTo>
                    <a:pt x="0" y="527797"/>
                  </a:lnTo>
                  <a:lnTo>
                    <a:pt x="0" y="0"/>
                  </a:lnTo>
                  <a:close/>
                </a:path>
              </a:pathLst>
            </a:custGeom>
            <a:blipFill>
              <a:blip r:embed="rId2"/>
              <a:stretch>
                <a:fillRect l="-12412" t="-36140" r="-9363" b="-22545"/>
              </a:stretch>
            </a:blipFill>
          </p:spPr>
        </p:sp>
        <p:sp>
          <p:nvSpPr>
            <p:cNvPr id="9" name="Freeform 9"/>
            <p:cNvSpPr/>
            <p:nvPr/>
          </p:nvSpPr>
          <p:spPr>
            <a:xfrm>
              <a:off x="0" y="59046"/>
              <a:ext cx="520879" cy="520879"/>
            </a:xfrm>
            <a:custGeom>
              <a:avLst/>
              <a:gdLst/>
              <a:ahLst/>
              <a:cxnLst/>
              <a:rect l="l" t="t" r="r" b="b"/>
              <a:pathLst>
                <a:path w="520879" h="520879">
                  <a:moveTo>
                    <a:pt x="0" y="0"/>
                  </a:moveTo>
                  <a:lnTo>
                    <a:pt x="520879" y="0"/>
                  </a:lnTo>
                  <a:lnTo>
                    <a:pt x="520879" y="520880"/>
                  </a:lnTo>
                  <a:lnTo>
                    <a:pt x="0" y="520880"/>
                  </a:lnTo>
                  <a:lnTo>
                    <a:pt x="0" y="0"/>
                  </a:lnTo>
                  <a:close/>
                </a:path>
              </a:pathLst>
            </a:custGeom>
            <a:blipFill>
              <a:blip r:embed="rId3"/>
              <a:stretch>
                <a:fillRect/>
              </a:stretch>
            </a:blipFill>
          </p:spPr>
        </p:sp>
        <p:sp>
          <p:nvSpPr>
            <p:cNvPr id="10" name="Freeform 10"/>
            <p:cNvSpPr/>
            <p:nvPr/>
          </p:nvSpPr>
          <p:spPr>
            <a:xfrm>
              <a:off x="2607476" y="57449"/>
              <a:ext cx="869978" cy="513287"/>
            </a:xfrm>
            <a:custGeom>
              <a:avLst/>
              <a:gdLst/>
              <a:ahLst/>
              <a:cxnLst/>
              <a:rect l="l" t="t" r="r" b="b"/>
              <a:pathLst>
                <a:path w="869978" h="513287">
                  <a:moveTo>
                    <a:pt x="0" y="0"/>
                  </a:moveTo>
                  <a:lnTo>
                    <a:pt x="869978" y="0"/>
                  </a:lnTo>
                  <a:lnTo>
                    <a:pt x="869978" y="513287"/>
                  </a:lnTo>
                  <a:lnTo>
                    <a:pt x="0" y="513287"/>
                  </a:lnTo>
                  <a:lnTo>
                    <a:pt x="0" y="0"/>
                  </a:lnTo>
                  <a:close/>
                </a:path>
              </a:pathLst>
            </a:custGeom>
            <a:blipFill>
              <a:blip r:embed="rId4"/>
              <a:stretch>
                <a:fillRect/>
              </a:stretch>
            </a:blipFill>
          </p:spPr>
        </p:sp>
        <p:sp>
          <p:nvSpPr>
            <p:cNvPr id="11" name="Freeform 11"/>
            <p:cNvSpPr/>
            <p:nvPr/>
          </p:nvSpPr>
          <p:spPr>
            <a:xfrm>
              <a:off x="3517533" y="0"/>
              <a:ext cx="611538" cy="611538"/>
            </a:xfrm>
            <a:custGeom>
              <a:avLst/>
              <a:gdLst/>
              <a:ahLst/>
              <a:cxnLst/>
              <a:rect l="l" t="t" r="r" b="b"/>
              <a:pathLst>
                <a:path w="611538" h="611538">
                  <a:moveTo>
                    <a:pt x="0" y="0"/>
                  </a:moveTo>
                  <a:lnTo>
                    <a:pt x="611538" y="0"/>
                  </a:lnTo>
                  <a:lnTo>
                    <a:pt x="611538" y="611538"/>
                  </a:lnTo>
                  <a:lnTo>
                    <a:pt x="0" y="611538"/>
                  </a:lnTo>
                  <a:lnTo>
                    <a:pt x="0" y="0"/>
                  </a:lnTo>
                  <a:close/>
                </a:path>
              </a:pathLst>
            </a:custGeom>
            <a:blipFill>
              <a:blip r:embed="rId5"/>
              <a:stretch>
                <a:fillRect/>
              </a:stretch>
            </a:blipFill>
          </p:spPr>
        </p:sp>
      </p:grpSp>
      <p:sp>
        <p:nvSpPr>
          <p:cNvPr id="12" name="TextBox 12"/>
          <p:cNvSpPr txBox="1"/>
          <p:nvPr/>
        </p:nvSpPr>
        <p:spPr>
          <a:xfrm>
            <a:off x="3420368" y="2591154"/>
            <a:ext cx="11447264" cy="5386090"/>
          </a:xfrm>
          <a:prstGeom prst="rect">
            <a:avLst/>
          </a:prstGeom>
        </p:spPr>
        <p:txBody>
          <a:bodyPr lIns="0" tIns="0" rIns="0" bIns="0" rtlCol="0" anchor="t">
            <a:spAutoFit/>
          </a:bodyPr>
          <a:lstStyle/>
          <a:p>
            <a:pPr algn="ctr">
              <a:lnSpc>
                <a:spcPts val="13999"/>
              </a:lnSpc>
            </a:pPr>
            <a:r>
              <a:rPr lang="en-US" sz="9999" dirty="0">
                <a:solidFill>
                  <a:srgbClr val="084C6E"/>
                </a:solidFill>
                <a:latin typeface="Codec Pro Bold"/>
              </a:rPr>
              <a:t>MENDİL KAPMACA </a:t>
            </a:r>
          </a:p>
          <a:p>
            <a:pPr algn="ctr">
              <a:lnSpc>
                <a:spcPts val="13999"/>
              </a:lnSpc>
            </a:pPr>
            <a:r>
              <a:rPr lang="tr-TR" sz="9999" dirty="0">
                <a:solidFill>
                  <a:srgbClr val="084C6E"/>
                </a:solidFill>
                <a:latin typeface="Codec Pro Bold"/>
              </a:rPr>
              <a:t>v</a:t>
            </a:r>
            <a:r>
              <a:rPr lang="en-US" sz="9999" dirty="0" smtClean="0">
                <a:solidFill>
                  <a:srgbClr val="084C6E"/>
                </a:solidFill>
                <a:latin typeface="Codec Pro Bold"/>
              </a:rPr>
              <a:t>e</a:t>
            </a:r>
            <a:endParaRPr lang="tr-TR" sz="9999" dirty="0">
              <a:solidFill>
                <a:srgbClr val="084C6E"/>
              </a:solidFill>
              <a:latin typeface="Codec Pro Bold"/>
            </a:endParaRPr>
          </a:p>
          <a:p>
            <a:pPr algn="ctr">
              <a:lnSpc>
                <a:spcPts val="13999"/>
              </a:lnSpc>
            </a:pPr>
            <a:r>
              <a:rPr lang="tr-TR" sz="9999" dirty="0" smtClean="0">
                <a:solidFill>
                  <a:srgbClr val="084C6E"/>
                </a:solidFill>
                <a:latin typeface="Codec Pro Bold"/>
              </a:rPr>
              <a:t>S</a:t>
            </a:r>
            <a:r>
              <a:rPr lang="en-US" sz="9999" dirty="0" smtClean="0">
                <a:solidFill>
                  <a:srgbClr val="084C6E"/>
                </a:solidFill>
                <a:latin typeface="Codec Pro Bold"/>
              </a:rPr>
              <a:t>EKSEK</a:t>
            </a:r>
            <a:endParaRPr lang="en-US" sz="9999" dirty="0">
              <a:solidFill>
                <a:srgbClr val="084C6E"/>
              </a:solidFill>
              <a:latin typeface="Codec Pro Bold"/>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rgbClr val="84BFDD">
                <a:alpha val="100000"/>
              </a:srgbClr>
            </a:gs>
            <a:gs pos="50000">
              <a:srgbClr val="FFFFFF">
                <a:alpha val="100000"/>
              </a:srgbClr>
            </a:gs>
            <a:gs pos="100000">
              <a:srgbClr val="FFF7CF">
                <a:alpha val="100000"/>
              </a:srgb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2" name="TextBox 2"/>
          <p:cNvSpPr txBox="1"/>
          <p:nvPr/>
        </p:nvSpPr>
        <p:spPr>
          <a:xfrm>
            <a:off x="1393677" y="2014615"/>
            <a:ext cx="15500646" cy="5334000"/>
          </a:xfrm>
          <a:prstGeom prst="rect">
            <a:avLst/>
          </a:prstGeom>
        </p:spPr>
        <p:txBody>
          <a:bodyPr lIns="0" tIns="0" rIns="0" bIns="0" rtlCol="0" anchor="t">
            <a:spAutoFit/>
          </a:bodyPr>
          <a:lstStyle/>
          <a:p>
            <a:pPr algn="just">
              <a:lnSpc>
                <a:spcPts val="4200"/>
              </a:lnSpc>
            </a:pPr>
            <a:r>
              <a:rPr lang="en-US" sz="3000">
                <a:solidFill>
                  <a:srgbClr val="084C6E"/>
                </a:solidFill>
                <a:latin typeface="Arimo"/>
              </a:rPr>
              <a:t>Çift ayak basılmasından sonra oyuncu sekme ayağını gösterip diğer kareye zıplar. Bu şekilde sekme yapmayan oyuncunun sırası diğer oyuncuya geçer.</a:t>
            </a:r>
          </a:p>
          <a:p>
            <a:pPr algn="just">
              <a:lnSpc>
                <a:spcPts val="4200"/>
              </a:lnSpc>
            </a:pPr>
            <a:endParaRPr lang="en-US" sz="3000">
              <a:solidFill>
                <a:srgbClr val="084C6E"/>
              </a:solidFill>
              <a:latin typeface="Arimo"/>
            </a:endParaRPr>
          </a:p>
          <a:p>
            <a:pPr algn="just">
              <a:lnSpc>
                <a:spcPts val="4200"/>
              </a:lnSpc>
            </a:pPr>
            <a:r>
              <a:rPr lang="en-US" sz="3000">
                <a:solidFill>
                  <a:srgbClr val="084C6E"/>
                </a:solidFill>
                <a:latin typeface="Arimo"/>
              </a:rPr>
              <a:t>Mendil kapmaca müsabakalarında her maçta başka bir oyuncu seksek oyuncusu olarak seçilir ve maç öncesi müsabaka listesine yazılır. Aynı oyuncuyu farklı maçlarda oynatmak ya da ismini yazmak yasaktır. Yazılırsa ve hakem heyetince tespit edilirse oyun liderine bu durum söylenir. Oyun lideri başka bir oyuncuyu yazar. Hakem heyetince, bir oyunda önceden oynatılmış seksek oyuncusunun olduğu tespit edilirse o takımın  oyuncusu seksek oyununda yenilmiş sayılır. Bu noktada tüm sorumluluk oyun liderindedir. </a:t>
            </a:r>
          </a:p>
          <a:p>
            <a:pPr algn="just">
              <a:lnSpc>
                <a:spcPts val="4200"/>
              </a:lnSpc>
            </a:pPr>
            <a:endParaRPr lang="en-US" sz="3000">
              <a:solidFill>
                <a:srgbClr val="084C6E"/>
              </a:solidFill>
              <a:latin typeface="Arimo"/>
            </a:endParaRPr>
          </a:p>
        </p:txBody>
      </p:sp>
      <p:grpSp>
        <p:nvGrpSpPr>
          <p:cNvPr id="3" name="Group 3"/>
          <p:cNvGrpSpPr/>
          <p:nvPr/>
        </p:nvGrpSpPr>
        <p:grpSpPr>
          <a:xfrm>
            <a:off x="7527695" y="9411541"/>
            <a:ext cx="3387273" cy="501673"/>
            <a:chOff x="0" y="0"/>
            <a:chExt cx="4516365" cy="668898"/>
          </a:xfrm>
        </p:grpSpPr>
        <p:sp>
          <p:nvSpPr>
            <p:cNvPr id="4" name="Freeform 4"/>
            <p:cNvSpPr/>
            <p:nvPr/>
          </p:nvSpPr>
          <p:spPr>
            <a:xfrm>
              <a:off x="646799" y="57018"/>
              <a:ext cx="2061050" cy="577303"/>
            </a:xfrm>
            <a:custGeom>
              <a:avLst/>
              <a:gdLst/>
              <a:ahLst/>
              <a:cxnLst/>
              <a:rect l="l" t="t" r="r" b="b"/>
              <a:pathLst>
                <a:path w="2061050" h="577303">
                  <a:moveTo>
                    <a:pt x="0" y="0"/>
                  </a:moveTo>
                  <a:lnTo>
                    <a:pt x="2061050" y="0"/>
                  </a:lnTo>
                  <a:lnTo>
                    <a:pt x="2061050" y="577303"/>
                  </a:lnTo>
                  <a:lnTo>
                    <a:pt x="0" y="577303"/>
                  </a:lnTo>
                  <a:lnTo>
                    <a:pt x="0" y="0"/>
                  </a:lnTo>
                  <a:close/>
                </a:path>
              </a:pathLst>
            </a:custGeom>
            <a:blipFill>
              <a:blip r:embed="rId2"/>
              <a:stretch>
                <a:fillRect l="-12412" t="-36140" r="-9363" b="-22545"/>
              </a:stretch>
            </a:blipFill>
          </p:spPr>
        </p:sp>
        <p:sp>
          <p:nvSpPr>
            <p:cNvPr id="5" name="Freeform 5"/>
            <p:cNvSpPr/>
            <p:nvPr/>
          </p:nvSpPr>
          <p:spPr>
            <a:xfrm>
              <a:off x="0" y="64585"/>
              <a:ext cx="569736" cy="569736"/>
            </a:xfrm>
            <a:custGeom>
              <a:avLst/>
              <a:gdLst/>
              <a:ahLst/>
              <a:cxnLst/>
              <a:rect l="l" t="t" r="r" b="b"/>
              <a:pathLst>
                <a:path w="569736" h="569736">
                  <a:moveTo>
                    <a:pt x="0" y="0"/>
                  </a:moveTo>
                  <a:lnTo>
                    <a:pt x="569736" y="0"/>
                  </a:lnTo>
                  <a:lnTo>
                    <a:pt x="569736" y="569736"/>
                  </a:lnTo>
                  <a:lnTo>
                    <a:pt x="0" y="569736"/>
                  </a:lnTo>
                  <a:lnTo>
                    <a:pt x="0" y="0"/>
                  </a:lnTo>
                  <a:close/>
                </a:path>
              </a:pathLst>
            </a:custGeom>
            <a:blipFill>
              <a:blip r:embed="rId3"/>
              <a:stretch>
                <a:fillRect/>
              </a:stretch>
            </a:blipFill>
          </p:spPr>
        </p:sp>
        <p:sp>
          <p:nvSpPr>
            <p:cNvPr id="6" name="Freeform 6"/>
            <p:cNvSpPr/>
            <p:nvPr/>
          </p:nvSpPr>
          <p:spPr>
            <a:xfrm>
              <a:off x="2852049" y="62837"/>
              <a:ext cx="951579" cy="561432"/>
            </a:xfrm>
            <a:custGeom>
              <a:avLst/>
              <a:gdLst/>
              <a:ahLst/>
              <a:cxnLst/>
              <a:rect l="l" t="t" r="r" b="b"/>
              <a:pathLst>
                <a:path w="951579" h="561432">
                  <a:moveTo>
                    <a:pt x="0" y="0"/>
                  </a:moveTo>
                  <a:lnTo>
                    <a:pt x="951579" y="0"/>
                  </a:lnTo>
                  <a:lnTo>
                    <a:pt x="951579" y="561432"/>
                  </a:lnTo>
                  <a:lnTo>
                    <a:pt x="0" y="561432"/>
                  </a:lnTo>
                  <a:lnTo>
                    <a:pt x="0" y="0"/>
                  </a:lnTo>
                  <a:close/>
                </a:path>
              </a:pathLst>
            </a:custGeom>
            <a:blipFill>
              <a:blip r:embed="rId4"/>
              <a:stretch>
                <a:fillRect/>
              </a:stretch>
            </a:blipFill>
          </p:spPr>
        </p:sp>
        <p:sp>
          <p:nvSpPr>
            <p:cNvPr id="7" name="Freeform 7"/>
            <p:cNvSpPr/>
            <p:nvPr/>
          </p:nvSpPr>
          <p:spPr>
            <a:xfrm>
              <a:off x="3847467" y="0"/>
              <a:ext cx="668898" cy="668898"/>
            </a:xfrm>
            <a:custGeom>
              <a:avLst/>
              <a:gdLst/>
              <a:ahLst/>
              <a:cxnLst/>
              <a:rect l="l" t="t" r="r" b="b"/>
              <a:pathLst>
                <a:path w="668898" h="668898">
                  <a:moveTo>
                    <a:pt x="0" y="0"/>
                  </a:moveTo>
                  <a:lnTo>
                    <a:pt x="668898" y="0"/>
                  </a:lnTo>
                  <a:lnTo>
                    <a:pt x="668898" y="668898"/>
                  </a:lnTo>
                  <a:lnTo>
                    <a:pt x="0" y="668898"/>
                  </a:lnTo>
                  <a:lnTo>
                    <a:pt x="0" y="0"/>
                  </a:lnTo>
                  <a:close/>
                </a:path>
              </a:pathLst>
            </a:custGeom>
            <a:blipFill>
              <a:blip r:embed="rId5"/>
              <a:stretch>
                <a:fillRect/>
              </a:stretch>
            </a:blipFill>
          </p:spPr>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rgbClr val="84BFDD">
                <a:alpha val="100000"/>
              </a:srgbClr>
            </a:gs>
            <a:gs pos="50000">
              <a:srgbClr val="FFFFFF">
                <a:alpha val="100000"/>
              </a:srgbClr>
            </a:gs>
            <a:gs pos="100000">
              <a:srgbClr val="FFF7CF">
                <a:alpha val="100000"/>
              </a:srgb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2" name="TextBox 2"/>
          <p:cNvSpPr txBox="1"/>
          <p:nvPr/>
        </p:nvSpPr>
        <p:spPr>
          <a:xfrm>
            <a:off x="1393677" y="952500"/>
            <a:ext cx="15500646" cy="9067800"/>
          </a:xfrm>
          <a:prstGeom prst="rect">
            <a:avLst/>
          </a:prstGeom>
        </p:spPr>
        <p:txBody>
          <a:bodyPr lIns="0" tIns="0" rIns="0" bIns="0" rtlCol="0" anchor="t">
            <a:spAutoFit/>
          </a:bodyPr>
          <a:lstStyle/>
          <a:p>
            <a:pPr algn="just">
              <a:lnSpc>
                <a:spcPts val="4200"/>
              </a:lnSpc>
            </a:pPr>
            <a:r>
              <a:rPr lang="en-US" sz="3000">
                <a:solidFill>
                  <a:srgbClr val="084C6E"/>
                </a:solidFill>
                <a:latin typeface="Arimo"/>
              </a:rPr>
              <a:t>Seksek oyunu, mendil kapmaca oyunlarında her iki takımın da birer set alması durumunda belirleyici set olarak oynanır. 1 set olarak oynanır ve yarışmayı önce bitiren oyuncu takımına oyunu kazandırmış sayılır. Mendil kapmaca ve seksek bir bütün olarak değerlendirilir.</a:t>
            </a:r>
          </a:p>
          <a:p>
            <a:pPr marL="647700" lvl="1" indent="-323850" algn="just">
              <a:lnSpc>
                <a:spcPts val="4200"/>
              </a:lnSpc>
              <a:buFont typeface="Arial"/>
              <a:buChar char="•"/>
            </a:pPr>
            <a:r>
              <a:rPr lang="en-US" sz="3000">
                <a:solidFill>
                  <a:srgbClr val="084C6E"/>
                </a:solidFill>
                <a:latin typeface="Arimo"/>
              </a:rPr>
              <a:t>Seksek oyununda, oyuna başlayan A takımı oyuncusu, hiç hata yapmadan seriyi bitirse bile seti kazanmış sayılmaz. B takımı oyuncusuna mutlaka oynama imkanı verilir. B takımı oyuncusu da belirtilen süre içinde seriyi bitirirse oyun devam eder.</a:t>
            </a:r>
          </a:p>
          <a:p>
            <a:pPr marL="647700" lvl="1" indent="-323850" algn="just">
              <a:lnSpc>
                <a:spcPts val="4200"/>
              </a:lnSpc>
              <a:buFont typeface="Arial"/>
              <a:buChar char="•"/>
            </a:pPr>
            <a:r>
              <a:rPr lang="en-US" sz="3000">
                <a:solidFill>
                  <a:srgbClr val="084C6E"/>
                </a:solidFill>
                <a:latin typeface="Arimo"/>
              </a:rPr>
              <a:t>A takımı oyuncusunun seriyi bitirdiği oyunda, B takımı oyuncusu yanarsa, oyunu A takımı kazanmış olur.</a:t>
            </a:r>
          </a:p>
          <a:p>
            <a:pPr marL="647700" lvl="1" indent="-323850" algn="just">
              <a:lnSpc>
                <a:spcPts val="4200"/>
              </a:lnSpc>
              <a:buFont typeface="Arial"/>
              <a:buChar char="•"/>
            </a:pPr>
            <a:r>
              <a:rPr lang="en-US" sz="3000">
                <a:solidFill>
                  <a:srgbClr val="084C6E"/>
                </a:solidFill>
                <a:latin typeface="Arimo"/>
              </a:rPr>
              <a:t>Seksek oyununun süresi 10 dakikadır. Bu süre içerisinde kim oyunu önde götürürse, o takım 1 set kazanmış olur.</a:t>
            </a:r>
          </a:p>
          <a:p>
            <a:pPr marL="647700" lvl="1" indent="-323850" algn="just">
              <a:lnSpc>
                <a:spcPts val="4200"/>
              </a:lnSpc>
              <a:buFont typeface="Arial"/>
              <a:buChar char="•"/>
            </a:pPr>
            <a:r>
              <a:rPr lang="en-US" sz="3000">
                <a:solidFill>
                  <a:srgbClr val="084C6E"/>
                </a:solidFill>
                <a:latin typeface="Arimo"/>
              </a:rPr>
              <a:t>Mendil kapmaca yarışmasında berabere kalınmış ve seksek oyunu da beraber sonuçlanmışsa bu durumda mendil kapmaca setlerinde kalan oyuncu sayılarına bakılarak kazanan takım belirlenir. Mendil kapmaca setlerinde de kalan oyuncu sayılarının eşit olma durumunda ise son bir mendil kapmaca seti oynanarak kazanan takım bulunur. </a:t>
            </a:r>
          </a:p>
          <a:p>
            <a:pPr algn="just">
              <a:lnSpc>
                <a:spcPts val="4200"/>
              </a:lnSpc>
            </a:pPr>
            <a:endParaRPr lang="en-US" sz="3000">
              <a:solidFill>
                <a:srgbClr val="084C6E"/>
              </a:solidFill>
              <a:latin typeface="Arimo"/>
            </a:endParaRPr>
          </a:p>
        </p:txBody>
      </p:sp>
      <p:grpSp>
        <p:nvGrpSpPr>
          <p:cNvPr id="3" name="Group 3"/>
          <p:cNvGrpSpPr/>
          <p:nvPr/>
        </p:nvGrpSpPr>
        <p:grpSpPr>
          <a:xfrm>
            <a:off x="7527695" y="9411541"/>
            <a:ext cx="3387273" cy="501673"/>
            <a:chOff x="0" y="0"/>
            <a:chExt cx="4516365" cy="668898"/>
          </a:xfrm>
        </p:grpSpPr>
        <p:sp>
          <p:nvSpPr>
            <p:cNvPr id="4" name="Freeform 4"/>
            <p:cNvSpPr/>
            <p:nvPr/>
          </p:nvSpPr>
          <p:spPr>
            <a:xfrm>
              <a:off x="646799" y="57018"/>
              <a:ext cx="2061050" cy="577303"/>
            </a:xfrm>
            <a:custGeom>
              <a:avLst/>
              <a:gdLst/>
              <a:ahLst/>
              <a:cxnLst/>
              <a:rect l="l" t="t" r="r" b="b"/>
              <a:pathLst>
                <a:path w="2061050" h="577303">
                  <a:moveTo>
                    <a:pt x="0" y="0"/>
                  </a:moveTo>
                  <a:lnTo>
                    <a:pt x="2061050" y="0"/>
                  </a:lnTo>
                  <a:lnTo>
                    <a:pt x="2061050" y="577303"/>
                  </a:lnTo>
                  <a:lnTo>
                    <a:pt x="0" y="577303"/>
                  </a:lnTo>
                  <a:lnTo>
                    <a:pt x="0" y="0"/>
                  </a:lnTo>
                  <a:close/>
                </a:path>
              </a:pathLst>
            </a:custGeom>
            <a:blipFill>
              <a:blip r:embed="rId2"/>
              <a:stretch>
                <a:fillRect l="-12412" t="-36140" r="-9363" b="-22545"/>
              </a:stretch>
            </a:blipFill>
          </p:spPr>
        </p:sp>
        <p:sp>
          <p:nvSpPr>
            <p:cNvPr id="5" name="Freeform 5"/>
            <p:cNvSpPr/>
            <p:nvPr/>
          </p:nvSpPr>
          <p:spPr>
            <a:xfrm>
              <a:off x="0" y="64585"/>
              <a:ext cx="569736" cy="569736"/>
            </a:xfrm>
            <a:custGeom>
              <a:avLst/>
              <a:gdLst/>
              <a:ahLst/>
              <a:cxnLst/>
              <a:rect l="l" t="t" r="r" b="b"/>
              <a:pathLst>
                <a:path w="569736" h="569736">
                  <a:moveTo>
                    <a:pt x="0" y="0"/>
                  </a:moveTo>
                  <a:lnTo>
                    <a:pt x="569736" y="0"/>
                  </a:lnTo>
                  <a:lnTo>
                    <a:pt x="569736" y="569736"/>
                  </a:lnTo>
                  <a:lnTo>
                    <a:pt x="0" y="569736"/>
                  </a:lnTo>
                  <a:lnTo>
                    <a:pt x="0" y="0"/>
                  </a:lnTo>
                  <a:close/>
                </a:path>
              </a:pathLst>
            </a:custGeom>
            <a:blipFill>
              <a:blip r:embed="rId3"/>
              <a:stretch>
                <a:fillRect/>
              </a:stretch>
            </a:blipFill>
          </p:spPr>
        </p:sp>
        <p:sp>
          <p:nvSpPr>
            <p:cNvPr id="6" name="Freeform 6"/>
            <p:cNvSpPr/>
            <p:nvPr/>
          </p:nvSpPr>
          <p:spPr>
            <a:xfrm>
              <a:off x="2852049" y="62837"/>
              <a:ext cx="951579" cy="561432"/>
            </a:xfrm>
            <a:custGeom>
              <a:avLst/>
              <a:gdLst/>
              <a:ahLst/>
              <a:cxnLst/>
              <a:rect l="l" t="t" r="r" b="b"/>
              <a:pathLst>
                <a:path w="951579" h="561432">
                  <a:moveTo>
                    <a:pt x="0" y="0"/>
                  </a:moveTo>
                  <a:lnTo>
                    <a:pt x="951579" y="0"/>
                  </a:lnTo>
                  <a:lnTo>
                    <a:pt x="951579" y="561432"/>
                  </a:lnTo>
                  <a:lnTo>
                    <a:pt x="0" y="561432"/>
                  </a:lnTo>
                  <a:lnTo>
                    <a:pt x="0" y="0"/>
                  </a:lnTo>
                  <a:close/>
                </a:path>
              </a:pathLst>
            </a:custGeom>
            <a:blipFill>
              <a:blip r:embed="rId4"/>
              <a:stretch>
                <a:fillRect/>
              </a:stretch>
            </a:blipFill>
          </p:spPr>
        </p:sp>
        <p:sp>
          <p:nvSpPr>
            <p:cNvPr id="7" name="Freeform 7"/>
            <p:cNvSpPr/>
            <p:nvPr/>
          </p:nvSpPr>
          <p:spPr>
            <a:xfrm>
              <a:off x="3847467" y="0"/>
              <a:ext cx="668898" cy="668898"/>
            </a:xfrm>
            <a:custGeom>
              <a:avLst/>
              <a:gdLst/>
              <a:ahLst/>
              <a:cxnLst/>
              <a:rect l="l" t="t" r="r" b="b"/>
              <a:pathLst>
                <a:path w="668898" h="668898">
                  <a:moveTo>
                    <a:pt x="0" y="0"/>
                  </a:moveTo>
                  <a:lnTo>
                    <a:pt x="668898" y="0"/>
                  </a:lnTo>
                  <a:lnTo>
                    <a:pt x="668898" y="668898"/>
                  </a:lnTo>
                  <a:lnTo>
                    <a:pt x="0" y="668898"/>
                  </a:lnTo>
                  <a:lnTo>
                    <a:pt x="0" y="0"/>
                  </a:lnTo>
                  <a:close/>
                </a:path>
              </a:pathLst>
            </a:custGeom>
            <a:blipFill>
              <a:blip r:embed="rId5"/>
              <a:stretch>
                <a:fillRect/>
              </a:stretch>
            </a:blipFill>
          </p:spPr>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0">
              <a:srgbClr val="84BFDD">
                <a:alpha val="100000"/>
              </a:srgbClr>
            </a:gs>
            <a:gs pos="50000">
              <a:srgbClr val="FFFFFF">
                <a:alpha val="100000"/>
              </a:srgbClr>
            </a:gs>
            <a:gs pos="100000">
              <a:srgbClr val="FFF7CF">
                <a:alpha val="100000"/>
              </a:srgb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2" name="TextBox 2"/>
          <p:cNvSpPr txBox="1"/>
          <p:nvPr/>
        </p:nvSpPr>
        <p:spPr>
          <a:xfrm>
            <a:off x="845028" y="1123950"/>
            <a:ext cx="5120354" cy="866562"/>
          </a:xfrm>
          <a:prstGeom prst="rect">
            <a:avLst/>
          </a:prstGeom>
        </p:spPr>
        <p:txBody>
          <a:bodyPr lIns="0" tIns="0" rIns="0" bIns="0" rtlCol="0" anchor="t">
            <a:spAutoFit/>
          </a:bodyPr>
          <a:lstStyle/>
          <a:p>
            <a:pPr marL="0" lvl="0" indent="0" algn="ctr">
              <a:lnSpc>
                <a:spcPts val="6366"/>
              </a:lnSpc>
              <a:spcBef>
                <a:spcPct val="0"/>
              </a:spcBef>
            </a:pPr>
            <a:r>
              <a:rPr lang="en-US" sz="6366" u="none" strike="noStrike">
                <a:solidFill>
                  <a:srgbClr val="084C6E"/>
                </a:solidFill>
                <a:latin typeface="Arimo Bold"/>
              </a:rPr>
              <a:t>KAYNAKLAR</a:t>
            </a:r>
          </a:p>
        </p:txBody>
      </p:sp>
      <p:sp>
        <p:nvSpPr>
          <p:cNvPr id="3" name="TextBox 3"/>
          <p:cNvSpPr txBox="1"/>
          <p:nvPr/>
        </p:nvSpPr>
        <p:spPr>
          <a:xfrm>
            <a:off x="845028" y="971550"/>
            <a:ext cx="17442972" cy="5924699"/>
          </a:xfrm>
          <a:prstGeom prst="rect">
            <a:avLst/>
          </a:prstGeom>
        </p:spPr>
        <p:txBody>
          <a:bodyPr lIns="0" tIns="0" rIns="0" bIns="0" rtlCol="0" anchor="t">
            <a:spAutoFit/>
          </a:bodyPr>
          <a:lstStyle/>
          <a:p>
            <a:pPr>
              <a:lnSpc>
                <a:spcPts val="4200"/>
              </a:lnSpc>
            </a:pPr>
            <a:endParaRPr dirty="0"/>
          </a:p>
          <a:p>
            <a:pPr>
              <a:lnSpc>
                <a:spcPts val="4200"/>
              </a:lnSpc>
            </a:pPr>
            <a:endParaRPr dirty="0"/>
          </a:p>
          <a:p>
            <a:pPr>
              <a:lnSpc>
                <a:spcPts val="4200"/>
              </a:lnSpc>
            </a:pPr>
            <a:endParaRPr dirty="0"/>
          </a:p>
          <a:p>
            <a:pPr>
              <a:lnSpc>
                <a:spcPts val="4200"/>
              </a:lnSpc>
            </a:pPr>
            <a:r>
              <a:rPr lang="en-US" sz="3000" dirty="0" err="1">
                <a:solidFill>
                  <a:srgbClr val="084C6E"/>
                </a:solidFill>
                <a:latin typeface="Trocchi"/>
              </a:rPr>
              <a:t>Millî</a:t>
            </a:r>
            <a:r>
              <a:rPr lang="en-US" sz="3000" dirty="0">
                <a:solidFill>
                  <a:srgbClr val="084C6E"/>
                </a:solidFill>
                <a:latin typeface="Trocchi"/>
              </a:rPr>
              <a:t> </a:t>
            </a:r>
            <a:r>
              <a:rPr lang="en-US" sz="3000" dirty="0" err="1">
                <a:solidFill>
                  <a:srgbClr val="084C6E"/>
                </a:solidFill>
                <a:latin typeface="Trocchi"/>
              </a:rPr>
              <a:t>Eğitim</a:t>
            </a:r>
            <a:r>
              <a:rPr lang="en-US" sz="3000" dirty="0">
                <a:solidFill>
                  <a:srgbClr val="084C6E"/>
                </a:solidFill>
                <a:latin typeface="Trocchi"/>
              </a:rPr>
              <a:t> </a:t>
            </a:r>
            <a:r>
              <a:rPr lang="en-US" sz="3000" dirty="0" err="1">
                <a:solidFill>
                  <a:srgbClr val="084C6E"/>
                </a:solidFill>
                <a:latin typeface="Trocchi"/>
              </a:rPr>
              <a:t>Bakanlığı</a:t>
            </a:r>
            <a:r>
              <a:rPr lang="en-US" sz="3000" dirty="0">
                <a:solidFill>
                  <a:srgbClr val="084C6E"/>
                </a:solidFill>
                <a:latin typeface="Trocchi"/>
              </a:rPr>
              <a:t> </a:t>
            </a:r>
            <a:r>
              <a:rPr lang="en-US" sz="3000" dirty="0" err="1">
                <a:solidFill>
                  <a:srgbClr val="084C6E"/>
                </a:solidFill>
                <a:latin typeface="Trocchi"/>
              </a:rPr>
              <a:t>Temel</a:t>
            </a:r>
            <a:r>
              <a:rPr lang="en-US" sz="3000" dirty="0">
                <a:solidFill>
                  <a:srgbClr val="084C6E"/>
                </a:solidFill>
                <a:latin typeface="Trocchi"/>
              </a:rPr>
              <a:t> </a:t>
            </a:r>
            <a:r>
              <a:rPr lang="en-US" sz="3000" dirty="0" err="1">
                <a:solidFill>
                  <a:srgbClr val="084C6E"/>
                </a:solidFill>
                <a:latin typeface="Trocchi"/>
              </a:rPr>
              <a:t>Eğitim</a:t>
            </a:r>
            <a:r>
              <a:rPr lang="en-US" sz="3000" dirty="0">
                <a:solidFill>
                  <a:srgbClr val="084C6E"/>
                </a:solidFill>
                <a:latin typeface="Trocchi"/>
              </a:rPr>
              <a:t> </a:t>
            </a:r>
            <a:r>
              <a:rPr lang="en-US" sz="3000" dirty="0" err="1">
                <a:solidFill>
                  <a:srgbClr val="084C6E"/>
                </a:solidFill>
                <a:latin typeface="Trocchi"/>
              </a:rPr>
              <a:t>Genel</a:t>
            </a:r>
            <a:r>
              <a:rPr lang="en-US" sz="3000" dirty="0">
                <a:solidFill>
                  <a:srgbClr val="084C6E"/>
                </a:solidFill>
                <a:latin typeface="Trocchi"/>
              </a:rPr>
              <a:t> </a:t>
            </a:r>
            <a:r>
              <a:rPr lang="en-US" sz="3000" dirty="0" err="1">
                <a:solidFill>
                  <a:srgbClr val="084C6E"/>
                </a:solidFill>
                <a:latin typeface="Trocchi"/>
              </a:rPr>
              <a:t>Müdürlüğü</a:t>
            </a:r>
            <a:r>
              <a:rPr lang="en-US" sz="3000" dirty="0">
                <a:solidFill>
                  <a:srgbClr val="084C6E"/>
                </a:solidFill>
                <a:latin typeface="Trocchi"/>
              </a:rPr>
              <a:t>. (2023). </a:t>
            </a:r>
            <a:r>
              <a:rPr lang="en-US" sz="3000" dirty="0">
                <a:solidFill>
                  <a:srgbClr val="084C6E"/>
                </a:solidFill>
                <a:latin typeface="Trocchi"/>
                <a:hlinkClick r:id="rId2"/>
              </a:rPr>
              <a:t>https://</a:t>
            </a:r>
            <a:r>
              <a:rPr lang="en-US" sz="3000" dirty="0" smtClean="0">
                <a:solidFill>
                  <a:srgbClr val="084C6E"/>
                </a:solidFill>
                <a:latin typeface="Trocchi"/>
                <a:hlinkClick r:id="rId2"/>
              </a:rPr>
              <a:t>tegm.meb.gov.tr/www/yuz-yuze-100-cocuk-oyunu-kitabi-yayinlandi/icerik/910</a:t>
            </a:r>
            <a:endParaRPr lang="tr-TR" sz="3000" dirty="0" smtClean="0">
              <a:solidFill>
                <a:srgbClr val="084C6E"/>
              </a:solidFill>
              <a:latin typeface="Trocchi"/>
            </a:endParaRPr>
          </a:p>
          <a:p>
            <a:pPr>
              <a:lnSpc>
                <a:spcPts val="4200"/>
              </a:lnSpc>
            </a:pPr>
            <a:endParaRPr lang="en-US" sz="3000" dirty="0">
              <a:solidFill>
                <a:srgbClr val="084C6E"/>
              </a:solidFill>
              <a:latin typeface="Trocchi"/>
            </a:endParaRPr>
          </a:p>
          <a:p>
            <a:pPr>
              <a:lnSpc>
                <a:spcPts val="4200"/>
              </a:lnSpc>
            </a:pPr>
            <a:r>
              <a:rPr lang="en-US" sz="3000" dirty="0">
                <a:solidFill>
                  <a:srgbClr val="084C6E"/>
                </a:solidFill>
                <a:latin typeface="Trocchi"/>
              </a:rPr>
              <a:t>Konya  İl </a:t>
            </a:r>
            <a:r>
              <a:rPr lang="en-US" sz="3000" dirty="0" err="1">
                <a:solidFill>
                  <a:srgbClr val="084C6E"/>
                </a:solidFill>
                <a:latin typeface="Trocchi"/>
              </a:rPr>
              <a:t>Millî</a:t>
            </a:r>
            <a:r>
              <a:rPr lang="en-US" sz="3000" dirty="0">
                <a:solidFill>
                  <a:srgbClr val="084C6E"/>
                </a:solidFill>
                <a:latin typeface="Trocchi"/>
              </a:rPr>
              <a:t> </a:t>
            </a:r>
            <a:r>
              <a:rPr lang="en-US" sz="3000" dirty="0" err="1">
                <a:solidFill>
                  <a:srgbClr val="084C6E"/>
                </a:solidFill>
                <a:latin typeface="Trocchi"/>
              </a:rPr>
              <a:t>Eğitim</a:t>
            </a:r>
            <a:r>
              <a:rPr lang="en-US" sz="3000" dirty="0">
                <a:solidFill>
                  <a:srgbClr val="084C6E"/>
                </a:solidFill>
                <a:latin typeface="Trocchi"/>
              </a:rPr>
              <a:t> </a:t>
            </a:r>
            <a:r>
              <a:rPr lang="en-US" sz="3000" dirty="0" err="1">
                <a:solidFill>
                  <a:srgbClr val="084C6E"/>
                </a:solidFill>
                <a:latin typeface="Trocchi"/>
              </a:rPr>
              <a:t>Müdürlüğü</a:t>
            </a:r>
            <a:r>
              <a:rPr lang="en-US" sz="3000" dirty="0">
                <a:solidFill>
                  <a:srgbClr val="084C6E"/>
                </a:solidFill>
                <a:latin typeface="Trocchi"/>
              </a:rPr>
              <a:t> (2023). </a:t>
            </a:r>
            <a:r>
              <a:rPr lang="en-US" sz="3000" dirty="0" err="1">
                <a:solidFill>
                  <a:srgbClr val="084C6E"/>
                </a:solidFill>
                <a:latin typeface="Trocchi"/>
              </a:rPr>
              <a:t>Şehrimiz</a:t>
            </a:r>
            <a:r>
              <a:rPr lang="en-US" sz="3000" dirty="0">
                <a:solidFill>
                  <a:srgbClr val="084C6E"/>
                </a:solidFill>
                <a:latin typeface="Trocchi"/>
              </a:rPr>
              <a:t> </a:t>
            </a:r>
            <a:r>
              <a:rPr lang="en-US" sz="3000" dirty="0" err="1">
                <a:solidFill>
                  <a:srgbClr val="084C6E"/>
                </a:solidFill>
                <a:latin typeface="Trocchi"/>
              </a:rPr>
              <a:t>İmzamız</a:t>
            </a:r>
            <a:r>
              <a:rPr lang="en-US" sz="3000" dirty="0">
                <a:solidFill>
                  <a:srgbClr val="084C6E"/>
                </a:solidFill>
                <a:latin typeface="Trocchi"/>
              </a:rPr>
              <a:t> </a:t>
            </a:r>
            <a:r>
              <a:rPr lang="en-US" sz="3000" dirty="0" err="1">
                <a:solidFill>
                  <a:srgbClr val="084C6E"/>
                </a:solidFill>
                <a:latin typeface="Trocchi"/>
              </a:rPr>
              <a:t>Geleneksel</a:t>
            </a:r>
            <a:r>
              <a:rPr lang="en-US" sz="3000" dirty="0">
                <a:solidFill>
                  <a:srgbClr val="084C6E"/>
                </a:solidFill>
                <a:latin typeface="Trocchi"/>
              </a:rPr>
              <a:t> </a:t>
            </a:r>
            <a:r>
              <a:rPr lang="en-US" sz="3000" dirty="0" err="1">
                <a:solidFill>
                  <a:srgbClr val="084C6E"/>
                </a:solidFill>
                <a:latin typeface="Trocchi"/>
              </a:rPr>
              <a:t>Çocuk</a:t>
            </a:r>
            <a:r>
              <a:rPr lang="en-US" sz="3000" dirty="0">
                <a:solidFill>
                  <a:srgbClr val="084C6E"/>
                </a:solidFill>
                <a:latin typeface="Trocchi"/>
              </a:rPr>
              <a:t> </a:t>
            </a:r>
            <a:r>
              <a:rPr lang="en-US" sz="3000" dirty="0" err="1">
                <a:solidFill>
                  <a:srgbClr val="084C6E"/>
                </a:solidFill>
                <a:latin typeface="Trocchi"/>
              </a:rPr>
              <a:t>Oyunları</a:t>
            </a:r>
            <a:r>
              <a:rPr lang="en-US" sz="3000" dirty="0">
                <a:solidFill>
                  <a:srgbClr val="084C6E"/>
                </a:solidFill>
                <a:latin typeface="Trocchi"/>
              </a:rPr>
              <a:t> </a:t>
            </a:r>
            <a:r>
              <a:rPr lang="en-US" sz="3000" dirty="0" err="1">
                <a:solidFill>
                  <a:srgbClr val="084C6E"/>
                </a:solidFill>
                <a:latin typeface="Trocchi"/>
              </a:rPr>
              <a:t>Öğretmen</a:t>
            </a:r>
            <a:r>
              <a:rPr lang="en-US" sz="3000" dirty="0">
                <a:solidFill>
                  <a:srgbClr val="084C6E"/>
                </a:solidFill>
                <a:latin typeface="Trocchi"/>
              </a:rPr>
              <a:t> </a:t>
            </a:r>
            <a:r>
              <a:rPr lang="en-US" sz="3000" dirty="0" err="1">
                <a:solidFill>
                  <a:srgbClr val="084C6E"/>
                </a:solidFill>
                <a:latin typeface="Trocchi"/>
              </a:rPr>
              <a:t>Kılavuz</a:t>
            </a:r>
            <a:r>
              <a:rPr lang="en-US" sz="3000" dirty="0">
                <a:solidFill>
                  <a:srgbClr val="084C6E"/>
                </a:solidFill>
                <a:latin typeface="Trocchi"/>
              </a:rPr>
              <a:t> </a:t>
            </a:r>
            <a:r>
              <a:rPr lang="en-US" sz="3000" dirty="0" err="1">
                <a:solidFill>
                  <a:srgbClr val="084C6E"/>
                </a:solidFill>
                <a:latin typeface="Trocchi"/>
              </a:rPr>
              <a:t>Kitabı</a:t>
            </a:r>
            <a:r>
              <a:rPr lang="en-US" sz="3000" dirty="0">
                <a:solidFill>
                  <a:srgbClr val="084C6E"/>
                </a:solidFill>
                <a:latin typeface="Trocchi"/>
              </a:rPr>
              <a:t>. Konya, </a:t>
            </a:r>
            <a:r>
              <a:rPr lang="en-US" sz="3000" dirty="0" err="1">
                <a:solidFill>
                  <a:srgbClr val="084C6E"/>
                </a:solidFill>
                <a:latin typeface="Trocchi"/>
              </a:rPr>
              <a:t>Türkiye</a:t>
            </a:r>
            <a:r>
              <a:rPr lang="en-US" sz="3000" dirty="0">
                <a:solidFill>
                  <a:srgbClr val="084C6E"/>
                </a:solidFill>
                <a:latin typeface="Trocchi"/>
              </a:rPr>
              <a:t>.</a:t>
            </a:r>
          </a:p>
          <a:p>
            <a:pPr>
              <a:lnSpc>
                <a:spcPts val="4200"/>
              </a:lnSpc>
            </a:pPr>
            <a:endParaRPr lang="en-US" sz="3000" dirty="0">
              <a:solidFill>
                <a:srgbClr val="084C6E"/>
              </a:solidFill>
              <a:latin typeface="Trocchi"/>
            </a:endParaRPr>
          </a:p>
          <a:p>
            <a:pPr>
              <a:lnSpc>
                <a:spcPts val="4200"/>
              </a:lnSpc>
            </a:pPr>
            <a:r>
              <a:rPr lang="en-US" sz="3000" dirty="0" err="1" smtClean="0">
                <a:solidFill>
                  <a:srgbClr val="084C6E"/>
                </a:solidFill>
                <a:latin typeface="Trocchi"/>
              </a:rPr>
              <a:t>Çocuk</a:t>
            </a:r>
            <a:r>
              <a:rPr lang="en-US" sz="3000" dirty="0" smtClean="0">
                <a:solidFill>
                  <a:srgbClr val="084C6E"/>
                </a:solidFill>
                <a:latin typeface="Trocchi"/>
              </a:rPr>
              <a:t> </a:t>
            </a:r>
            <a:r>
              <a:rPr lang="en-US" sz="3000" dirty="0" err="1">
                <a:solidFill>
                  <a:srgbClr val="084C6E"/>
                </a:solidFill>
                <a:latin typeface="Trocchi"/>
              </a:rPr>
              <a:t>Oyunları</a:t>
            </a:r>
            <a:r>
              <a:rPr lang="en-US" sz="3000" dirty="0">
                <a:solidFill>
                  <a:srgbClr val="084C6E"/>
                </a:solidFill>
                <a:latin typeface="Trocchi"/>
              </a:rPr>
              <a:t> </a:t>
            </a:r>
            <a:r>
              <a:rPr lang="en-US" sz="3000" dirty="0" err="1">
                <a:solidFill>
                  <a:srgbClr val="084C6E"/>
                </a:solidFill>
                <a:latin typeface="Trocchi"/>
              </a:rPr>
              <a:t>ve</a:t>
            </a:r>
            <a:r>
              <a:rPr lang="en-US" sz="3000" dirty="0">
                <a:solidFill>
                  <a:srgbClr val="084C6E"/>
                </a:solidFill>
                <a:latin typeface="Trocchi"/>
              </a:rPr>
              <a:t> </a:t>
            </a:r>
            <a:r>
              <a:rPr lang="en-US" sz="3000" dirty="0" err="1">
                <a:solidFill>
                  <a:srgbClr val="084C6E"/>
                </a:solidFill>
                <a:latin typeface="Trocchi"/>
              </a:rPr>
              <a:t>Spor</a:t>
            </a:r>
            <a:r>
              <a:rPr lang="en-US" sz="3000" dirty="0">
                <a:solidFill>
                  <a:srgbClr val="084C6E"/>
                </a:solidFill>
                <a:latin typeface="Trocchi"/>
              </a:rPr>
              <a:t> </a:t>
            </a:r>
            <a:r>
              <a:rPr lang="en-US" sz="3000" dirty="0" err="1">
                <a:solidFill>
                  <a:srgbClr val="084C6E"/>
                </a:solidFill>
                <a:latin typeface="Trocchi"/>
              </a:rPr>
              <a:t>Kulüpleri</a:t>
            </a:r>
            <a:r>
              <a:rPr lang="en-US" sz="3000" dirty="0">
                <a:solidFill>
                  <a:srgbClr val="084C6E"/>
                </a:solidFill>
                <a:latin typeface="Trocchi"/>
              </a:rPr>
              <a:t> </a:t>
            </a:r>
            <a:r>
              <a:rPr lang="en-US" sz="3000" dirty="0" err="1">
                <a:solidFill>
                  <a:srgbClr val="084C6E"/>
                </a:solidFill>
                <a:latin typeface="Trocchi"/>
              </a:rPr>
              <a:t>Federasyonu</a:t>
            </a:r>
            <a:r>
              <a:rPr lang="en-US" sz="3000" dirty="0">
                <a:solidFill>
                  <a:srgbClr val="084C6E"/>
                </a:solidFill>
                <a:latin typeface="Trocchi"/>
              </a:rPr>
              <a:t> Web </a:t>
            </a:r>
            <a:r>
              <a:rPr lang="en-US" sz="3000" dirty="0" err="1">
                <a:solidFill>
                  <a:srgbClr val="084C6E"/>
                </a:solidFill>
                <a:latin typeface="Trocchi"/>
              </a:rPr>
              <a:t>Sitesi</a:t>
            </a:r>
            <a:r>
              <a:rPr lang="en-US" sz="3000" dirty="0">
                <a:solidFill>
                  <a:srgbClr val="084C6E"/>
                </a:solidFill>
                <a:latin typeface="Trocchi"/>
              </a:rPr>
              <a:t>. (2024, </a:t>
            </a:r>
            <a:r>
              <a:rPr lang="en-US" sz="3000" dirty="0" err="1">
                <a:solidFill>
                  <a:srgbClr val="084C6E"/>
                </a:solidFill>
                <a:latin typeface="Trocchi"/>
              </a:rPr>
              <a:t>Şubat</a:t>
            </a:r>
            <a:r>
              <a:rPr lang="en-US" sz="3000" dirty="0">
                <a:solidFill>
                  <a:srgbClr val="084C6E"/>
                </a:solidFill>
                <a:latin typeface="Trocchi"/>
              </a:rPr>
              <a:t>). https://coskf.org.tr/: </a:t>
            </a:r>
            <a:r>
              <a:rPr lang="en-US" sz="3000" dirty="0">
                <a:solidFill>
                  <a:srgbClr val="084C6E"/>
                </a:solidFill>
                <a:latin typeface="Trocchi"/>
                <a:hlinkClick r:id="rId3"/>
              </a:rPr>
              <a:t>https://coskf.org.tr/oyunlarimiz</a:t>
            </a:r>
            <a:r>
              <a:rPr lang="en-US" sz="3000" dirty="0" smtClean="0">
                <a:solidFill>
                  <a:srgbClr val="084C6E"/>
                </a:solidFill>
                <a:latin typeface="Trocchi"/>
                <a:hlinkClick r:id="rId3"/>
              </a:rPr>
              <a:t>/</a:t>
            </a:r>
            <a:r>
              <a:rPr lang="tr-TR" sz="3000" smtClean="0">
                <a:solidFill>
                  <a:srgbClr val="084C6E"/>
                </a:solidFill>
                <a:latin typeface="Trocchi"/>
              </a:rPr>
              <a:t> </a:t>
            </a:r>
            <a:endParaRPr lang="en-US" sz="3000" dirty="0">
              <a:solidFill>
                <a:srgbClr val="084C6E"/>
              </a:solidFill>
              <a:latin typeface="Trocch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4274726" cy="2167467"/>
          </a:xfrm>
        </p:grpSpPr>
        <p:sp>
          <p:nvSpPr>
            <p:cNvPr id="3" name="Freeform 3"/>
            <p:cNvSpPr/>
            <p:nvPr/>
          </p:nvSpPr>
          <p:spPr>
            <a:xfrm>
              <a:off x="0" y="0"/>
              <a:ext cx="4274726" cy="2167467"/>
            </a:xfrm>
            <a:custGeom>
              <a:avLst/>
              <a:gdLst/>
              <a:ahLst/>
              <a:cxnLst/>
              <a:rect l="l" t="t" r="r" b="b"/>
              <a:pathLst>
                <a:path w="4274726" h="2167467">
                  <a:moveTo>
                    <a:pt x="22896" y="0"/>
                  </a:moveTo>
                  <a:lnTo>
                    <a:pt x="4251830" y="0"/>
                  </a:lnTo>
                  <a:cubicBezTo>
                    <a:pt x="4264475" y="0"/>
                    <a:pt x="4274726" y="10251"/>
                    <a:pt x="4274726" y="22896"/>
                  </a:cubicBezTo>
                  <a:lnTo>
                    <a:pt x="4274726" y="2144571"/>
                  </a:lnTo>
                  <a:cubicBezTo>
                    <a:pt x="4274726" y="2150643"/>
                    <a:pt x="4272314" y="2156467"/>
                    <a:pt x="4268020" y="2160761"/>
                  </a:cubicBezTo>
                  <a:cubicBezTo>
                    <a:pt x="4263726" y="2165054"/>
                    <a:pt x="4257903" y="2167467"/>
                    <a:pt x="4251830" y="2167467"/>
                  </a:cubicBezTo>
                  <a:lnTo>
                    <a:pt x="22896" y="2167467"/>
                  </a:lnTo>
                  <a:cubicBezTo>
                    <a:pt x="16823" y="2167467"/>
                    <a:pt x="11000" y="2165054"/>
                    <a:pt x="6706" y="2160761"/>
                  </a:cubicBezTo>
                  <a:cubicBezTo>
                    <a:pt x="2412" y="2156467"/>
                    <a:pt x="0" y="2150643"/>
                    <a:pt x="0" y="2144571"/>
                  </a:cubicBezTo>
                  <a:lnTo>
                    <a:pt x="0" y="22896"/>
                  </a:lnTo>
                  <a:cubicBezTo>
                    <a:pt x="0" y="16823"/>
                    <a:pt x="2412" y="11000"/>
                    <a:pt x="6706" y="6706"/>
                  </a:cubicBezTo>
                  <a:cubicBezTo>
                    <a:pt x="11000" y="2412"/>
                    <a:pt x="16823" y="0"/>
                    <a:pt x="22896" y="0"/>
                  </a:cubicBezTo>
                  <a:close/>
                </a:path>
              </a:pathLst>
            </a:custGeom>
            <a:gradFill rotWithShape="1">
              <a:gsLst>
                <a:gs pos="0">
                  <a:srgbClr val="84BFDD">
                    <a:alpha val="100000"/>
                  </a:srgbClr>
                </a:gs>
                <a:gs pos="50000">
                  <a:srgbClr val="FFFFFF">
                    <a:alpha val="100000"/>
                  </a:srgbClr>
                </a:gs>
                <a:gs pos="100000">
                  <a:srgbClr val="FFF7CF">
                    <a:alpha val="100000"/>
                  </a:srgbClr>
                </a:gs>
              </a:gsLst>
              <a:path path="circle">
                <a:fillToRect r="100000" b="100000"/>
              </a:path>
              <a:tileRect l="-100000" t="-100000"/>
            </a:gradFill>
          </p:spPr>
        </p:sp>
        <p:sp>
          <p:nvSpPr>
            <p:cNvPr id="4" name="TextBox 4"/>
            <p:cNvSpPr txBox="1"/>
            <p:nvPr/>
          </p:nvSpPr>
          <p:spPr>
            <a:xfrm>
              <a:off x="0" y="-38100"/>
              <a:ext cx="4274726" cy="2205567"/>
            </a:xfrm>
            <a:prstGeom prst="rect">
              <a:avLst/>
            </a:prstGeom>
          </p:spPr>
          <p:txBody>
            <a:bodyPr lIns="50800" tIns="50800" rIns="50800" bIns="50800" rtlCol="0" anchor="ctr"/>
            <a:lstStyle/>
            <a:p>
              <a:pPr algn="ctr">
                <a:lnSpc>
                  <a:spcPts val="2659"/>
                </a:lnSpc>
                <a:spcBef>
                  <a:spcPct val="0"/>
                </a:spcBef>
              </a:pPr>
              <a:endParaRPr/>
            </a:p>
          </p:txBody>
        </p:sp>
      </p:grpSp>
      <p:sp>
        <p:nvSpPr>
          <p:cNvPr id="5" name="TextBox 5"/>
          <p:cNvSpPr txBox="1"/>
          <p:nvPr/>
        </p:nvSpPr>
        <p:spPr>
          <a:xfrm>
            <a:off x="3219990" y="3622675"/>
            <a:ext cx="12002683" cy="3260726"/>
          </a:xfrm>
          <a:prstGeom prst="rect">
            <a:avLst/>
          </a:prstGeom>
        </p:spPr>
        <p:txBody>
          <a:bodyPr lIns="0" tIns="0" rIns="0" bIns="0" rtlCol="0" anchor="t">
            <a:spAutoFit/>
          </a:bodyPr>
          <a:lstStyle/>
          <a:p>
            <a:pPr algn="ctr">
              <a:lnSpc>
                <a:spcPts val="12500"/>
              </a:lnSpc>
            </a:pPr>
            <a:r>
              <a:rPr lang="en-US" sz="12500" dirty="0" smtClean="0">
                <a:solidFill>
                  <a:srgbClr val="084C6E"/>
                </a:solidFill>
                <a:latin typeface="Monotype Corsiva Bold"/>
              </a:rPr>
              <a:t>ŞEHR</a:t>
            </a:r>
            <a:r>
              <a:rPr lang="tr-TR" sz="12500" dirty="0" smtClean="0">
                <a:solidFill>
                  <a:srgbClr val="084C6E"/>
                </a:solidFill>
                <a:latin typeface="Monotype Corsiva Bold"/>
              </a:rPr>
              <a:t>İ</a:t>
            </a:r>
            <a:r>
              <a:rPr lang="en-US" sz="12500" dirty="0" smtClean="0">
                <a:solidFill>
                  <a:srgbClr val="084C6E"/>
                </a:solidFill>
                <a:latin typeface="Monotype Corsiva Bold"/>
              </a:rPr>
              <a:t>M</a:t>
            </a:r>
            <a:r>
              <a:rPr lang="tr-TR" sz="12500" dirty="0" smtClean="0">
                <a:solidFill>
                  <a:srgbClr val="084C6E"/>
                </a:solidFill>
                <a:latin typeface="Monotype Corsiva Bold"/>
              </a:rPr>
              <a:t>İ</a:t>
            </a:r>
            <a:r>
              <a:rPr lang="en-US" sz="12500" dirty="0" smtClean="0">
                <a:solidFill>
                  <a:srgbClr val="084C6E"/>
                </a:solidFill>
                <a:latin typeface="Monotype Corsiva Bold"/>
              </a:rPr>
              <a:t>Z</a:t>
            </a:r>
            <a:endParaRPr lang="en-US" sz="12500" dirty="0">
              <a:solidFill>
                <a:srgbClr val="084C6E"/>
              </a:solidFill>
              <a:latin typeface="Monotype Corsiva Bold"/>
            </a:endParaRPr>
          </a:p>
          <a:p>
            <a:pPr algn="ctr">
              <a:lnSpc>
                <a:spcPts val="12500"/>
              </a:lnSpc>
            </a:pPr>
            <a:r>
              <a:rPr lang="en-US" sz="12500" dirty="0">
                <a:solidFill>
                  <a:srgbClr val="084C6E"/>
                </a:solidFill>
                <a:latin typeface="Monotype Corsiva Bold"/>
              </a:rPr>
              <a:t> </a:t>
            </a:r>
            <a:r>
              <a:rPr lang="tr-TR" sz="12500" dirty="0" smtClean="0">
                <a:solidFill>
                  <a:srgbClr val="084C6E"/>
                </a:solidFill>
                <a:latin typeface="Monotype Corsiva Bold"/>
              </a:rPr>
              <a:t>İ</a:t>
            </a:r>
            <a:r>
              <a:rPr lang="en-US" sz="12500" dirty="0" smtClean="0">
                <a:solidFill>
                  <a:srgbClr val="084C6E"/>
                </a:solidFill>
                <a:latin typeface="Monotype Corsiva Bold"/>
              </a:rPr>
              <a:t>MZAMIZ</a:t>
            </a:r>
            <a:endParaRPr lang="en-US" sz="12500" dirty="0">
              <a:solidFill>
                <a:srgbClr val="084C6E"/>
              </a:solidFill>
              <a:latin typeface="Monotype Corsiva Bold"/>
            </a:endParaRPr>
          </a:p>
        </p:txBody>
      </p:sp>
      <p:grpSp>
        <p:nvGrpSpPr>
          <p:cNvPr id="6" name="Group 6"/>
          <p:cNvGrpSpPr/>
          <p:nvPr/>
        </p:nvGrpSpPr>
        <p:grpSpPr>
          <a:xfrm>
            <a:off x="7527695" y="9411541"/>
            <a:ext cx="3387273" cy="501673"/>
            <a:chOff x="0" y="0"/>
            <a:chExt cx="4516365" cy="668898"/>
          </a:xfrm>
        </p:grpSpPr>
        <p:sp>
          <p:nvSpPr>
            <p:cNvPr id="7" name="Freeform 7"/>
            <p:cNvSpPr/>
            <p:nvPr/>
          </p:nvSpPr>
          <p:spPr>
            <a:xfrm>
              <a:off x="646799" y="57018"/>
              <a:ext cx="2061050" cy="577303"/>
            </a:xfrm>
            <a:custGeom>
              <a:avLst/>
              <a:gdLst/>
              <a:ahLst/>
              <a:cxnLst/>
              <a:rect l="l" t="t" r="r" b="b"/>
              <a:pathLst>
                <a:path w="2061050" h="577303">
                  <a:moveTo>
                    <a:pt x="0" y="0"/>
                  </a:moveTo>
                  <a:lnTo>
                    <a:pt x="2061050" y="0"/>
                  </a:lnTo>
                  <a:lnTo>
                    <a:pt x="2061050" y="577303"/>
                  </a:lnTo>
                  <a:lnTo>
                    <a:pt x="0" y="577303"/>
                  </a:lnTo>
                  <a:lnTo>
                    <a:pt x="0" y="0"/>
                  </a:lnTo>
                  <a:close/>
                </a:path>
              </a:pathLst>
            </a:custGeom>
            <a:blipFill>
              <a:blip r:embed="rId2"/>
              <a:stretch>
                <a:fillRect l="-12412" t="-36140" r="-9363" b="-22545"/>
              </a:stretch>
            </a:blipFill>
          </p:spPr>
        </p:sp>
        <p:sp>
          <p:nvSpPr>
            <p:cNvPr id="8" name="Freeform 8"/>
            <p:cNvSpPr/>
            <p:nvPr/>
          </p:nvSpPr>
          <p:spPr>
            <a:xfrm>
              <a:off x="0" y="64585"/>
              <a:ext cx="569736" cy="569736"/>
            </a:xfrm>
            <a:custGeom>
              <a:avLst/>
              <a:gdLst/>
              <a:ahLst/>
              <a:cxnLst/>
              <a:rect l="l" t="t" r="r" b="b"/>
              <a:pathLst>
                <a:path w="569736" h="569736">
                  <a:moveTo>
                    <a:pt x="0" y="0"/>
                  </a:moveTo>
                  <a:lnTo>
                    <a:pt x="569736" y="0"/>
                  </a:lnTo>
                  <a:lnTo>
                    <a:pt x="569736" y="569736"/>
                  </a:lnTo>
                  <a:lnTo>
                    <a:pt x="0" y="569736"/>
                  </a:lnTo>
                  <a:lnTo>
                    <a:pt x="0" y="0"/>
                  </a:lnTo>
                  <a:close/>
                </a:path>
              </a:pathLst>
            </a:custGeom>
            <a:blipFill>
              <a:blip r:embed="rId3"/>
              <a:stretch>
                <a:fillRect/>
              </a:stretch>
            </a:blipFill>
          </p:spPr>
        </p:sp>
        <p:sp>
          <p:nvSpPr>
            <p:cNvPr id="9" name="Freeform 9"/>
            <p:cNvSpPr/>
            <p:nvPr/>
          </p:nvSpPr>
          <p:spPr>
            <a:xfrm>
              <a:off x="2852049" y="62837"/>
              <a:ext cx="951579" cy="561432"/>
            </a:xfrm>
            <a:custGeom>
              <a:avLst/>
              <a:gdLst/>
              <a:ahLst/>
              <a:cxnLst/>
              <a:rect l="l" t="t" r="r" b="b"/>
              <a:pathLst>
                <a:path w="951579" h="561432">
                  <a:moveTo>
                    <a:pt x="0" y="0"/>
                  </a:moveTo>
                  <a:lnTo>
                    <a:pt x="951579" y="0"/>
                  </a:lnTo>
                  <a:lnTo>
                    <a:pt x="951579" y="561432"/>
                  </a:lnTo>
                  <a:lnTo>
                    <a:pt x="0" y="561432"/>
                  </a:lnTo>
                  <a:lnTo>
                    <a:pt x="0" y="0"/>
                  </a:lnTo>
                  <a:close/>
                </a:path>
              </a:pathLst>
            </a:custGeom>
            <a:blipFill>
              <a:blip r:embed="rId4"/>
              <a:stretch>
                <a:fillRect/>
              </a:stretch>
            </a:blipFill>
          </p:spPr>
        </p:sp>
        <p:sp>
          <p:nvSpPr>
            <p:cNvPr id="10" name="Freeform 10"/>
            <p:cNvSpPr/>
            <p:nvPr/>
          </p:nvSpPr>
          <p:spPr>
            <a:xfrm>
              <a:off x="3847467" y="0"/>
              <a:ext cx="668898" cy="668898"/>
            </a:xfrm>
            <a:custGeom>
              <a:avLst/>
              <a:gdLst/>
              <a:ahLst/>
              <a:cxnLst/>
              <a:rect l="l" t="t" r="r" b="b"/>
              <a:pathLst>
                <a:path w="668898" h="668898">
                  <a:moveTo>
                    <a:pt x="0" y="0"/>
                  </a:moveTo>
                  <a:lnTo>
                    <a:pt x="668898" y="0"/>
                  </a:lnTo>
                  <a:lnTo>
                    <a:pt x="668898" y="668898"/>
                  </a:lnTo>
                  <a:lnTo>
                    <a:pt x="0" y="668898"/>
                  </a:lnTo>
                  <a:lnTo>
                    <a:pt x="0" y="0"/>
                  </a:lnTo>
                  <a:close/>
                </a:path>
              </a:pathLst>
            </a:custGeom>
            <a:blipFill>
              <a:blip r:embed="rId5"/>
              <a:stretch>
                <a:fillRect/>
              </a:stretch>
            </a:blipFill>
          </p:spPr>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rgbClr val="84BFDD">
                <a:alpha val="100000"/>
              </a:srgbClr>
            </a:gs>
            <a:gs pos="50000">
              <a:srgbClr val="FFFFFF">
                <a:alpha val="100000"/>
              </a:srgbClr>
            </a:gs>
            <a:gs pos="100000">
              <a:srgbClr val="FFF7CF">
                <a:alpha val="100000"/>
              </a:srgb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2" name="Freeform 2"/>
          <p:cNvSpPr/>
          <p:nvPr/>
        </p:nvSpPr>
        <p:spPr>
          <a:xfrm>
            <a:off x="5496161" y="1970618"/>
            <a:ext cx="9000861" cy="5895564"/>
          </a:xfrm>
          <a:custGeom>
            <a:avLst/>
            <a:gdLst/>
            <a:ahLst/>
            <a:cxnLst/>
            <a:rect l="l" t="t" r="r" b="b"/>
            <a:pathLst>
              <a:path w="9000861" h="5895564">
                <a:moveTo>
                  <a:pt x="0" y="0"/>
                </a:moveTo>
                <a:lnTo>
                  <a:pt x="9000861" y="0"/>
                </a:lnTo>
                <a:lnTo>
                  <a:pt x="9000861" y="5895563"/>
                </a:lnTo>
                <a:lnTo>
                  <a:pt x="0" y="5895563"/>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12403193" y="8232480"/>
            <a:ext cx="1762126" cy="535246"/>
          </a:xfrm>
          <a:custGeom>
            <a:avLst/>
            <a:gdLst/>
            <a:ahLst/>
            <a:cxnLst/>
            <a:rect l="l" t="t" r="r" b="b"/>
            <a:pathLst>
              <a:path w="1762126" h="535246">
                <a:moveTo>
                  <a:pt x="0" y="0"/>
                </a:moveTo>
                <a:lnTo>
                  <a:pt x="1762126" y="0"/>
                </a:lnTo>
                <a:lnTo>
                  <a:pt x="1762126" y="535245"/>
                </a:lnTo>
                <a:lnTo>
                  <a:pt x="0" y="535245"/>
                </a:lnTo>
                <a:lnTo>
                  <a:pt x="0" y="0"/>
                </a:lnTo>
                <a:close/>
              </a:path>
            </a:pathLst>
          </a:custGeom>
          <a:blipFill>
            <a:blip r:embed="rId4"/>
            <a:stretch>
              <a:fillRect/>
            </a:stretch>
          </a:blipFill>
        </p:spPr>
      </p:sp>
      <p:sp>
        <p:nvSpPr>
          <p:cNvPr id="4" name="Freeform 4"/>
          <p:cNvSpPr/>
          <p:nvPr/>
        </p:nvSpPr>
        <p:spPr>
          <a:xfrm rot="-10800000">
            <a:off x="7577407" y="7876134"/>
            <a:ext cx="177224" cy="482541"/>
          </a:xfrm>
          <a:custGeom>
            <a:avLst/>
            <a:gdLst/>
            <a:ahLst/>
            <a:cxnLst/>
            <a:rect l="l" t="t" r="r" b="b"/>
            <a:pathLst>
              <a:path w="177224" h="482541">
                <a:moveTo>
                  <a:pt x="0" y="0"/>
                </a:moveTo>
                <a:lnTo>
                  <a:pt x="177224" y="0"/>
                </a:lnTo>
                <a:lnTo>
                  <a:pt x="177224" y="482541"/>
                </a:lnTo>
                <a:lnTo>
                  <a:pt x="0" y="482541"/>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5" name="Freeform 5"/>
          <p:cNvSpPr/>
          <p:nvPr/>
        </p:nvSpPr>
        <p:spPr>
          <a:xfrm rot="5400000">
            <a:off x="5986749" y="7059773"/>
            <a:ext cx="178294" cy="485454"/>
          </a:xfrm>
          <a:custGeom>
            <a:avLst/>
            <a:gdLst/>
            <a:ahLst/>
            <a:cxnLst/>
            <a:rect l="l" t="t" r="r" b="b"/>
            <a:pathLst>
              <a:path w="178294" h="485454">
                <a:moveTo>
                  <a:pt x="0" y="0"/>
                </a:moveTo>
                <a:lnTo>
                  <a:pt x="178294" y="0"/>
                </a:lnTo>
                <a:lnTo>
                  <a:pt x="178294" y="485455"/>
                </a:lnTo>
                <a:lnTo>
                  <a:pt x="0" y="485455"/>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sp>
      <p:sp>
        <p:nvSpPr>
          <p:cNvPr id="6" name="Freeform 6"/>
          <p:cNvSpPr/>
          <p:nvPr/>
        </p:nvSpPr>
        <p:spPr>
          <a:xfrm rot="-10800000">
            <a:off x="9996592" y="3745345"/>
            <a:ext cx="816427" cy="2222945"/>
          </a:xfrm>
          <a:custGeom>
            <a:avLst/>
            <a:gdLst/>
            <a:ahLst/>
            <a:cxnLst/>
            <a:rect l="l" t="t" r="r" b="b"/>
            <a:pathLst>
              <a:path w="816427" h="2222945">
                <a:moveTo>
                  <a:pt x="0" y="0"/>
                </a:moveTo>
                <a:lnTo>
                  <a:pt x="816427" y="0"/>
                </a:lnTo>
                <a:lnTo>
                  <a:pt x="816427" y="2222944"/>
                </a:lnTo>
                <a:lnTo>
                  <a:pt x="0" y="2222944"/>
                </a:lnTo>
                <a:lnTo>
                  <a:pt x="0" y="0"/>
                </a:lnTo>
                <a:close/>
              </a:path>
            </a:pathLst>
          </a:custGeom>
          <a:blipFill>
            <a:blip r:embed="rId9">
              <a:extLst>
                <a:ext uri="{96DAC541-7B7A-43D3-8B79-37D633B846F1}">
                  <asvg:svgBlip xmlns="" xmlns:asvg="http://schemas.microsoft.com/office/drawing/2016/SVG/main" r:embed="rId10"/>
                </a:ext>
              </a:extLst>
            </a:blip>
            <a:stretch>
              <a:fillRect/>
            </a:stretch>
          </a:blipFill>
        </p:spPr>
      </p:sp>
      <p:sp>
        <p:nvSpPr>
          <p:cNvPr id="7" name="Freeform 7"/>
          <p:cNvSpPr/>
          <p:nvPr/>
        </p:nvSpPr>
        <p:spPr>
          <a:xfrm>
            <a:off x="9385073" y="8304371"/>
            <a:ext cx="1347111" cy="729124"/>
          </a:xfrm>
          <a:custGeom>
            <a:avLst/>
            <a:gdLst/>
            <a:ahLst/>
            <a:cxnLst/>
            <a:rect l="l" t="t" r="r" b="b"/>
            <a:pathLst>
              <a:path w="1347111" h="729124">
                <a:moveTo>
                  <a:pt x="0" y="0"/>
                </a:moveTo>
                <a:lnTo>
                  <a:pt x="1347111" y="0"/>
                </a:lnTo>
                <a:lnTo>
                  <a:pt x="1347111" y="729124"/>
                </a:lnTo>
                <a:lnTo>
                  <a:pt x="0" y="729124"/>
                </a:lnTo>
                <a:lnTo>
                  <a:pt x="0" y="0"/>
                </a:lnTo>
                <a:close/>
              </a:path>
            </a:pathLst>
          </a:custGeom>
          <a:blipFill>
            <a:blip r:embed="rId11">
              <a:extLst>
                <a:ext uri="{96DAC541-7B7A-43D3-8B79-37D633B846F1}">
                  <asvg:svgBlip xmlns="" xmlns:asvg="http://schemas.microsoft.com/office/drawing/2016/SVG/main" r:embed="rId12"/>
                </a:ext>
              </a:extLst>
            </a:blip>
            <a:stretch>
              <a:fillRect/>
            </a:stretch>
          </a:blipFill>
        </p:spPr>
      </p:sp>
      <p:sp>
        <p:nvSpPr>
          <p:cNvPr id="8" name="Freeform 8"/>
          <p:cNvSpPr/>
          <p:nvPr/>
        </p:nvSpPr>
        <p:spPr>
          <a:xfrm>
            <a:off x="5964964" y="1182147"/>
            <a:ext cx="1762126" cy="535246"/>
          </a:xfrm>
          <a:custGeom>
            <a:avLst/>
            <a:gdLst/>
            <a:ahLst/>
            <a:cxnLst/>
            <a:rect l="l" t="t" r="r" b="b"/>
            <a:pathLst>
              <a:path w="1762126" h="535246">
                <a:moveTo>
                  <a:pt x="0" y="0"/>
                </a:moveTo>
                <a:lnTo>
                  <a:pt x="1762126" y="0"/>
                </a:lnTo>
                <a:lnTo>
                  <a:pt x="1762126" y="535246"/>
                </a:lnTo>
                <a:lnTo>
                  <a:pt x="0" y="535246"/>
                </a:lnTo>
                <a:lnTo>
                  <a:pt x="0" y="0"/>
                </a:lnTo>
                <a:close/>
              </a:path>
            </a:pathLst>
          </a:custGeom>
          <a:blipFill>
            <a:blip r:embed="rId4"/>
            <a:stretch>
              <a:fillRect/>
            </a:stretch>
          </a:blipFill>
        </p:spPr>
      </p:sp>
      <p:grpSp>
        <p:nvGrpSpPr>
          <p:cNvPr id="9" name="Group 9"/>
          <p:cNvGrpSpPr/>
          <p:nvPr/>
        </p:nvGrpSpPr>
        <p:grpSpPr>
          <a:xfrm>
            <a:off x="7927726" y="9471685"/>
            <a:ext cx="3096803" cy="458653"/>
            <a:chOff x="0" y="0"/>
            <a:chExt cx="4129071" cy="611538"/>
          </a:xfrm>
        </p:grpSpPr>
        <p:sp>
          <p:nvSpPr>
            <p:cNvPr id="10" name="Freeform 10"/>
            <p:cNvSpPr/>
            <p:nvPr/>
          </p:nvSpPr>
          <p:spPr>
            <a:xfrm>
              <a:off x="591334" y="52129"/>
              <a:ext cx="1884308" cy="527797"/>
            </a:xfrm>
            <a:custGeom>
              <a:avLst/>
              <a:gdLst/>
              <a:ahLst/>
              <a:cxnLst/>
              <a:rect l="l" t="t" r="r" b="b"/>
              <a:pathLst>
                <a:path w="1884308" h="527797">
                  <a:moveTo>
                    <a:pt x="0" y="0"/>
                  </a:moveTo>
                  <a:lnTo>
                    <a:pt x="1884308" y="0"/>
                  </a:lnTo>
                  <a:lnTo>
                    <a:pt x="1884308" y="527797"/>
                  </a:lnTo>
                  <a:lnTo>
                    <a:pt x="0" y="527797"/>
                  </a:lnTo>
                  <a:lnTo>
                    <a:pt x="0" y="0"/>
                  </a:lnTo>
                  <a:close/>
                </a:path>
              </a:pathLst>
            </a:custGeom>
            <a:blipFill>
              <a:blip r:embed="rId13"/>
              <a:stretch>
                <a:fillRect l="-12412" t="-36140" r="-9363" b="-22545"/>
              </a:stretch>
            </a:blipFill>
          </p:spPr>
        </p:sp>
        <p:sp>
          <p:nvSpPr>
            <p:cNvPr id="11" name="Freeform 11"/>
            <p:cNvSpPr/>
            <p:nvPr/>
          </p:nvSpPr>
          <p:spPr>
            <a:xfrm>
              <a:off x="0" y="59046"/>
              <a:ext cx="520879" cy="520879"/>
            </a:xfrm>
            <a:custGeom>
              <a:avLst/>
              <a:gdLst/>
              <a:ahLst/>
              <a:cxnLst/>
              <a:rect l="l" t="t" r="r" b="b"/>
              <a:pathLst>
                <a:path w="520879" h="520879">
                  <a:moveTo>
                    <a:pt x="0" y="0"/>
                  </a:moveTo>
                  <a:lnTo>
                    <a:pt x="520879" y="0"/>
                  </a:lnTo>
                  <a:lnTo>
                    <a:pt x="520879" y="520880"/>
                  </a:lnTo>
                  <a:lnTo>
                    <a:pt x="0" y="520880"/>
                  </a:lnTo>
                  <a:lnTo>
                    <a:pt x="0" y="0"/>
                  </a:lnTo>
                  <a:close/>
                </a:path>
              </a:pathLst>
            </a:custGeom>
            <a:blipFill>
              <a:blip r:embed="rId14"/>
              <a:stretch>
                <a:fillRect/>
              </a:stretch>
            </a:blipFill>
          </p:spPr>
        </p:sp>
        <p:sp>
          <p:nvSpPr>
            <p:cNvPr id="12" name="Freeform 12"/>
            <p:cNvSpPr/>
            <p:nvPr/>
          </p:nvSpPr>
          <p:spPr>
            <a:xfrm>
              <a:off x="2607476" y="57449"/>
              <a:ext cx="869978" cy="513287"/>
            </a:xfrm>
            <a:custGeom>
              <a:avLst/>
              <a:gdLst/>
              <a:ahLst/>
              <a:cxnLst/>
              <a:rect l="l" t="t" r="r" b="b"/>
              <a:pathLst>
                <a:path w="869978" h="513287">
                  <a:moveTo>
                    <a:pt x="0" y="0"/>
                  </a:moveTo>
                  <a:lnTo>
                    <a:pt x="869978" y="0"/>
                  </a:lnTo>
                  <a:lnTo>
                    <a:pt x="869978" y="513287"/>
                  </a:lnTo>
                  <a:lnTo>
                    <a:pt x="0" y="513287"/>
                  </a:lnTo>
                  <a:lnTo>
                    <a:pt x="0" y="0"/>
                  </a:lnTo>
                  <a:close/>
                </a:path>
              </a:pathLst>
            </a:custGeom>
            <a:blipFill>
              <a:blip r:embed="rId15"/>
              <a:stretch>
                <a:fillRect/>
              </a:stretch>
            </a:blipFill>
          </p:spPr>
        </p:sp>
        <p:sp>
          <p:nvSpPr>
            <p:cNvPr id="13" name="Freeform 13"/>
            <p:cNvSpPr/>
            <p:nvPr/>
          </p:nvSpPr>
          <p:spPr>
            <a:xfrm>
              <a:off x="3517533" y="0"/>
              <a:ext cx="611538" cy="611538"/>
            </a:xfrm>
            <a:custGeom>
              <a:avLst/>
              <a:gdLst/>
              <a:ahLst/>
              <a:cxnLst/>
              <a:rect l="l" t="t" r="r" b="b"/>
              <a:pathLst>
                <a:path w="611538" h="611538">
                  <a:moveTo>
                    <a:pt x="0" y="0"/>
                  </a:moveTo>
                  <a:lnTo>
                    <a:pt x="611538" y="0"/>
                  </a:lnTo>
                  <a:lnTo>
                    <a:pt x="611538" y="611538"/>
                  </a:lnTo>
                  <a:lnTo>
                    <a:pt x="0" y="611538"/>
                  </a:lnTo>
                  <a:lnTo>
                    <a:pt x="0" y="0"/>
                  </a:lnTo>
                  <a:close/>
                </a:path>
              </a:pathLst>
            </a:custGeom>
            <a:blipFill>
              <a:blip r:embed="rId16"/>
              <a:stretch>
                <a:fillRect/>
              </a:stretch>
            </a:blipFill>
          </p:spPr>
        </p:sp>
      </p:grpSp>
      <p:sp>
        <p:nvSpPr>
          <p:cNvPr id="14" name="Freeform 14"/>
          <p:cNvSpPr/>
          <p:nvPr/>
        </p:nvSpPr>
        <p:spPr>
          <a:xfrm rot="-10800000">
            <a:off x="9667338" y="6171757"/>
            <a:ext cx="297487" cy="944403"/>
          </a:xfrm>
          <a:custGeom>
            <a:avLst/>
            <a:gdLst/>
            <a:ahLst/>
            <a:cxnLst/>
            <a:rect l="l" t="t" r="r" b="b"/>
            <a:pathLst>
              <a:path w="297487" h="944403">
                <a:moveTo>
                  <a:pt x="0" y="0"/>
                </a:moveTo>
                <a:lnTo>
                  <a:pt x="297487" y="0"/>
                </a:lnTo>
                <a:lnTo>
                  <a:pt x="297487" y="944404"/>
                </a:lnTo>
                <a:lnTo>
                  <a:pt x="0" y="944404"/>
                </a:lnTo>
                <a:lnTo>
                  <a:pt x="0" y="0"/>
                </a:lnTo>
                <a:close/>
              </a:path>
            </a:pathLst>
          </a:custGeom>
          <a:blipFill>
            <a:blip r:embed="rId17"/>
            <a:stretch>
              <a:fillRect/>
            </a:stretch>
          </a:blipFill>
        </p:spPr>
      </p:sp>
      <p:sp>
        <p:nvSpPr>
          <p:cNvPr id="15" name="Freeform 15"/>
          <p:cNvSpPr/>
          <p:nvPr/>
        </p:nvSpPr>
        <p:spPr>
          <a:xfrm>
            <a:off x="4902429" y="6821743"/>
            <a:ext cx="508008" cy="1295662"/>
          </a:xfrm>
          <a:custGeom>
            <a:avLst/>
            <a:gdLst/>
            <a:ahLst/>
            <a:cxnLst/>
            <a:rect l="l" t="t" r="r" b="b"/>
            <a:pathLst>
              <a:path w="508008" h="1295662">
                <a:moveTo>
                  <a:pt x="0" y="0"/>
                </a:moveTo>
                <a:lnTo>
                  <a:pt x="508007" y="0"/>
                </a:lnTo>
                <a:lnTo>
                  <a:pt x="508007" y="1295662"/>
                </a:lnTo>
                <a:lnTo>
                  <a:pt x="0" y="1295662"/>
                </a:lnTo>
                <a:lnTo>
                  <a:pt x="0" y="0"/>
                </a:lnTo>
                <a:close/>
              </a:path>
            </a:pathLst>
          </a:custGeom>
          <a:blipFill>
            <a:blip r:embed="rId18"/>
            <a:stretch>
              <a:fillRect/>
            </a:stretch>
          </a:blipFill>
        </p:spPr>
      </p:sp>
      <p:sp>
        <p:nvSpPr>
          <p:cNvPr id="16" name="Freeform 16"/>
          <p:cNvSpPr/>
          <p:nvPr/>
        </p:nvSpPr>
        <p:spPr>
          <a:xfrm>
            <a:off x="14497022" y="1011697"/>
            <a:ext cx="508008" cy="1295662"/>
          </a:xfrm>
          <a:custGeom>
            <a:avLst/>
            <a:gdLst/>
            <a:ahLst/>
            <a:cxnLst/>
            <a:rect l="l" t="t" r="r" b="b"/>
            <a:pathLst>
              <a:path w="508008" h="1295662">
                <a:moveTo>
                  <a:pt x="0" y="0"/>
                </a:moveTo>
                <a:lnTo>
                  <a:pt x="508008" y="0"/>
                </a:lnTo>
                <a:lnTo>
                  <a:pt x="508008" y="1295662"/>
                </a:lnTo>
                <a:lnTo>
                  <a:pt x="0" y="1295662"/>
                </a:lnTo>
                <a:lnTo>
                  <a:pt x="0" y="0"/>
                </a:lnTo>
                <a:close/>
              </a:path>
            </a:pathLst>
          </a:custGeom>
          <a:blipFill>
            <a:blip r:embed="rId18"/>
            <a:stretch>
              <a:fillRect/>
            </a:stretch>
          </a:blipFill>
        </p:spPr>
      </p:sp>
      <p:sp>
        <p:nvSpPr>
          <p:cNvPr id="17" name="Freeform 17"/>
          <p:cNvSpPr/>
          <p:nvPr/>
        </p:nvSpPr>
        <p:spPr>
          <a:xfrm rot="5400000">
            <a:off x="5185443" y="4841331"/>
            <a:ext cx="1218640" cy="77223"/>
          </a:xfrm>
          <a:custGeom>
            <a:avLst/>
            <a:gdLst/>
            <a:ahLst/>
            <a:cxnLst/>
            <a:rect l="l" t="t" r="r" b="b"/>
            <a:pathLst>
              <a:path w="1288001" h="99820">
                <a:moveTo>
                  <a:pt x="0" y="0"/>
                </a:moveTo>
                <a:lnTo>
                  <a:pt x="1288001" y="0"/>
                </a:lnTo>
                <a:lnTo>
                  <a:pt x="1288001" y="99820"/>
                </a:lnTo>
                <a:lnTo>
                  <a:pt x="0" y="99820"/>
                </a:lnTo>
                <a:lnTo>
                  <a:pt x="0" y="0"/>
                </a:lnTo>
                <a:close/>
              </a:path>
            </a:pathLst>
          </a:custGeom>
          <a:blipFill>
            <a:blip r:embed="rId19">
              <a:extLst>
                <a:ext uri="{96DAC541-7B7A-43D3-8B79-37D633B846F1}">
                  <asvg:svgBlip xmlns="" xmlns:asvg="http://schemas.microsoft.com/office/drawing/2016/SVG/main" r:embed="rId20"/>
                </a:ext>
              </a:extLst>
            </a:blip>
            <a:stretch>
              <a:fillRect/>
            </a:stretch>
          </a:blipFill>
        </p:spPr>
      </p:sp>
      <p:sp>
        <p:nvSpPr>
          <p:cNvPr id="19" name="Freeform 19"/>
          <p:cNvSpPr/>
          <p:nvPr/>
        </p:nvSpPr>
        <p:spPr>
          <a:xfrm>
            <a:off x="5542957" y="8117405"/>
            <a:ext cx="381194" cy="800408"/>
          </a:xfrm>
          <a:custGeom>
            <a:avLst/>
            <a:gdLst/>
            <a:ahLst/>
            <a:cxnLst/>
            <a:rect l="l" t="t" r="r" b="b"/>
            <a:pathLst>
              <a:path w="381194" h="800408">
                <a:moveTo>
                  <a:pt x="0" y="0"/>
                </a:moveTo>
                <a:lnTo>
                  <a:pt x="381195" y="0"/>
                </a:lnTo>
                <a:lnTo>
                  <a:pt x="381195" y="800408"/>
                </a:lnTo>
                <a:lnTo>
                  <a:pt x="0" y="800408"/>
                </a:lnTo>
                <a:lnTo>
                  <a:pt x="0" y="0"/>
                </a:lnTo>
                <a:close/>
              </a:path>
            </a:pathLst>
          </a:custGeom>
          <a:blipFill>
            <a:blip r:embed="rId21">
              <a:extLst>
                <a:ext uri="{96DAC541-7B7A-43D3-8B79-37D633B846F1}">
                  <asvg:svgBlip xmlns="" xmlns:asvg="http://schemas.microsoft.com/office/drawing/2016/SVG/main" r:embed="rId22"/>
                </a:ext>
              </a:extLst>
            </a:blip>
            <a:stretch>
              <a:fillRect/>
            </a:stretch>
          </a:blipFill>
        </p:spPr>
      </p:sp>
      <p:sp>
        <p:nvSpPr>
          <p:cNvPr id="20" name="Freeform 20"/>
          <p:cNvSpPr/>
          <p:nvPr/>
        </p:nvSpPr>
        <p:spPr>
          <a:xfrm>
            <a:off x="11222342" y="618107"/>
            <a:ext cx="565639" cy="785610"/>
          </a:xfrm>
          <a:custGeom>
            <a:avLst/>
            <a:gdLst/>
            <a:ahLst/>
            <a:cxnLst/>
            <a:rect l="l" t="t" r="r" b="b"/>
            <a:pathLst>
              <a:path w="565639" h="785610">
                <a:moveTo>
                  <a:pt x="0" y="0"/>
                </a:moveTo>
                <a:lnTo>
                  <a:pt x="565639" y="0"/>
                </a:lnTo>
                <a:lnTo>
                  <a:pt x="565639" y="785610"/>
                </a:lnTo>
                <a:lnTo>
                  <a:pt x="0" y="785610"/>
                </a:lnTo>
                <a:lnTo>
                  <a:pt x="0" y="0"/>
                </a:lnTo>
                <a:close/>
              </a:path>
            </a:pathLst>
          </a:custGeom>
          <a:blipFill>
            <a:blip r:embed="rId23">
              <a:extLst>
                <a:ext uri="{96DAC541-7B7A-43D3-8B79-37D633B846F1}">
                  <asvg:svgBlip xmlns="" xmlns:asvg="http://schemas.microsoft.com/office/drawing/2016/SVG/main" r:embed="rId24"/>
                </a:ext>
              </a:extLst>
            </a:blip>
            <a:stretch>
              <a:fillRect/>
            </a:stretch>
          </a:blipFill>
        </p:spPr>
      </p:sp>
      <p:sp>
        <p:nvSpPr>
          <p:cNvPr id="21" name="TextBox 21"/>
          <p:cNvSpPr txBox="1"/>
          <p:nvPr/>
        </p:nvSpPr>
        <p:spPr>
          <a:xfrm>
            <a:off x="5733554" y="8954397"/>
            <a:ext cx="2444786" cy="258397"/>
          </a:xfrm>
          <a:prstGeom prst="rect">
            <a:avLst/>
          </a:prstGeom>
        </p:spPr>
        <p:txBody>
          <a:bodyPr lIns="0" tIns="0" rIns="0" bIns="0" rtlCol="0" anchor="t">
            <a:spAutoFit/>
          </a:bodyPr>
          <a:lstStyle/>
          <a:p>
            <a:pPr algn="ctr">
              <a:lnSpc>
                <a:spcPts val="2023"/>
              </a:lnSpc>
            </a:pPr>
            <a:r>
              <a:rPr lang="en-US" sz="1445">
                <a:solidFill>
                  <a:srgbClr val="084C6E"/>
                </a:solidFill>
                <a:latin typeface="Arimo"/>
              </a:rPr>
              <a:t>Çıkış için bekleyen öğrenciler</a:t>
            </a:r>
          </a:p>
        </p:txBody>
      </p:sp>
      <p:sp>
        <p:nvSpPr>
          <p:cNvPr id="22" name="TextBox 22"/>
          <p:cNvSpPr txBox="1"/>
          <p:nvPr/>
        </p:nvSpPr>
        <p:spPr>
          <a:xfrm>
            <a:off x="5034019" y="8871673"/>
            <a:ext cx="930945" cy="161822"/>
          </a:xfrm>
          <a:prstGeom prst="rect">
            <a:avLst/>
          </a:prstGeom>
        </p:spPr>
        <p:txBody>
          <a:bodyPr lIns="0" tIns="0" rIns="0" bIns="0" rtlCol="0" anchor="t">
            <a:spAutoFit/>
          </a:bodyPr>
          <a:lstStyle/>
          <a:p>
            <a:pPr algn="ctr">
              <a:lnSpc>
                <a:spcPts val="1263"/>
              </a:lnSpc>
            </a:pPr>
            <a:r>
              <a:rPr lang="en-US" sz="902">
                <a:solidFill>
                  <a:srgbClr val="000000"/>
                </a:solidFill>
                <a:latin typeface="Arimo"/>
              </a:rPr>
              <a:t>Oyun Lideri</a:t>
            </a:r>
          </a:p>
        </p:txBody>
      </p:sp>
      <p:grpSp>
        <p:nvGrpSpPr>
          <p:cNvPr id="23" name="Group 23"/>
          <p:cNvGrpSpPr/>
          <p:nvPr/>
        </p:nvGrpSpPr>
        <p:grpSpPr>
          <a:xfrm>
            <a:off x="5924152" y="8389444"/>
            <a:ext cx="2273186" cy="558979"/>
            <a:chOff x="0" y="0"/>
            <a:chExt cx="3030915" cy="745305"/>
          </a:xfrm>
        </p:grpSpPr>
        <p:sp>
          <p:nvSpPr>
            <p:cNvPr id="24" name="Freeform 24"/>
            <p:cNvSpPr/>
            <p:nvPr/>
          </p:nvSpPr>
          <p:spPr>
            <a:xfrm>
              <a:off x="0" y="0"/>
              <a:ext cx="1494345" cy="745305"/>
            </a:xfrm>
            <a:custGeom>
              <a:avLst/>
              <a:gdLst/>
              <a:ahLst/>
              <a:cxnLst/>
              <a:rect l="l" t="t" r="r" b="b"/>
              <a:pathLst>
                <a:path w="1494345" h="745305">
                  <a:moveTo>
                    <a:pt x="0" y="0"/>
                  </a:moveTo>
                  <a:lnTo>
                    <a:pt x="1494345" y="0"/>
                  </a:lnTo>
                  <a:lnTo>
                    <a:pt x="1494345" y="745305"/>
                  </a:lnTo>
                  <a:lnTo>
                    <a:pt x="0" y="745305"/>
                  </a:lnTo>
                  <a:lnTo>
                    <a:pt x="0" y="0"/>
                  </a:lnTo>
                  <a:close/>
                </a:path>
              </a:pathLst>
            </a:custGeom>
            <a:blipFill>
              <a:blip r:embed="rId25"/>
              <a:stretch>
                <a:fillRect/>
              </a:stretch>
            </a:blipFill>
          </p:spPr>
        </p:sp>
        <p:sp>
          <p:nvSpPr>
            <p:cNvPr id="25" name="Freeform 25"/>
            <p:cNvSpPr/>
            <p:nvPr/>
          </p:nvSpPr>
          <p:spPr>
            <a:xfrm>
              <a:off x="1536570" y="0"/>
              <a:ext cx="1494345" cy="745305"/>
            </a:xfrm>
            <a:custGeom>
              <a:avLst/>
              <a:gdLst/>
              <a:ahLst/>
              <a:cxnLst/>
              <a:rect l="l" t="t" r="r" b="b"/>
              <a:pathLst>
                <a:path w="1494345" h="745305">
                  <a:moveTo>
                    <a:pt x="0" y="0"/>
                  </a:moveTo>
                  <a:lnTo>
                    <a:pt x="1494345" y="0"/>
                  </a:lnTo>
                  <a:lnTo>
                    <a:pt x="1494345" y="745305"/>
                  </a:lnTo>
                  <a:lnTo>
                    <a:pt x="0" y="745305"/>
                  </a:lnTo>
                  <a:lnTo>
                    <a:pt x="0" y="0"/>
                  </a:lnTo>
                  <a:close/>
                </a:path>
              </a:pathLst>
            </a:custGeom>
            <a:blipFill>
              <a:blip r:embed="rId25"/>
              <a:stretch>
                <a:fillRect/>
              </a:stretch>
            </a:blipFill>
          </p:spPr>
        </p:sp>
      </p:grpSp>
      <p:grpSp>
        <p:nvGrpSpPr>
          <p:cNvPr id="26" name="Group 26"/>
          <p:cNvGrpSpPr/>
          <p:nvPr/>
        </p:nvGrpSpPr>
        <p:grpSpPr>
          <a:xfrm>
            <a:off x="11832225" y="719652"/>
            <a:ext cx="2273186" cy="558979"/>
            <a:chOff x="0" y="0"/>
            <a:chExt cx="3030915" cy="745305"/>
          </a:xfrm>
        </p:grpSpPr>
        <p:sp>
          <p:nvSpPr>
            <p:cNvPr id="27" name="Freeform 27"/>
            <p:cNvSpPr/>
            <p:nvPr/>
          </p:nvSpPr>
          <p:spPr>
            <a:xfrm flipH="1">
              <a:off x="0" y="0"/>
              <a:ext cx="1494345" cy="745305"/>
            </a:xfrm>
            <a:custGeom>
              <a:avLst/>
              <a:gdLst/>
              <a:ahLst/>
              <a:cxnLst/>
              <a:rect l="l" t="t" r="r" b="b"/>
              <a:pathLst>
                <a:path w="1494345" h="745305">
                  <a:moveTo>
                    <a:pt x="1494345" y="0"/>
                  </a:moveTo>
                  <a:lnTo>
                    <a:pt x="0" y="0"/>
                  </a:lnTo>
                  <a:lnTo>
                    <a:pt x="0" y="745305"/>
                  </a:lnTo>
                  <a:lnTo>
                    <a:pt x="1494345" y="745305"/>
                  </a:lnTo>
                  <a:lnTo>
                    <a:pt x="1494345" y="0"/>
                  </a:lnTo>
                  <a:close/>
                </a:path>
              </a:pathLst>
            </a:custGeom>
            <a:blipFill>
              <a:blip r:embed="rId25"/>
              <a:stretch>
                <a:fillRect/>
              </a:stretch>
            </a:blipFill>
          </p:spPr>
        </p:sp>
        <p:sp>
          <p:nvSpPr>
            <p:cNvPr id="28" name="Freeform 28"/>
            <p:cNvSpPr/>
            <p:nvPr/>
          </p:nvSpPr>
          <p:spPr>
            <a:xfrm flipH="1">
              <a:off x="1536570" y="0"/>
              <a:ext cx="1494345" cy="745305"/>
            </a:xfrm>
            <a:custGeom>
              <a:avLst/>
              <a:gdLst/>
              <a:ahLst/>
              <a:cxnLst/>
              <a:rect l="l" t="t" r="r" b="b"/>
              <a:pathLst>
                <a:path w="1494345" h="745305">
                  <a:moveTo>
                    <a:pt x="1494345" y="0"/>
                  </a:moveTo>
                  <a:lnTo>
                    <a:pt x="0" y="0"/>
                  </a:lnTo>
                  <a:lnTo>
                    <a:pt x="0" y="745305"/>
                  </a:lnTo>
                  <a:lnTo>
                    <a:pt x="1494345" y="745305"/>
                  </a:lnTo>
                  <a:lnTo>
                    <a:pt x="1494345" y="0"/>
                  </a:lnTo>
                  <a:close/>
                </a:path>
              </a:pathLst>
            </a:custGeom>
            <a:blipFill>
              <a:blip r:embed="rId25"/>
              <a:stretch>
                <a:fillRect/>
              </a:stretch>
            </a:blipFill>
          </p:spPr>
        </p:sp>
      </p:grpSp>
      <p:sp>
        <p:nvSpPr>
          <p:cNvPr id="29" name="Freeform 29"/>
          <p:cNvSpPr/>
          <p:nvPr/>
        </p:nvSpPr>
        <p:spPr>
          <a:xfrm>
            <a:off x="4849534" y="4471368"/>
            <a:ext cx="494228" cy="886507"/>
          </a:xfrm>
          <a:custGeom>
            <a:avLst/>
            <a:gdLst/>
            <a:ahLst/>
            <a:cxnLst/>
            <a:rect l="l" t="t" r="r" b="b"/>
            <a:pathLst>
              <a:path w="494228" h="886507">
                <a:moveTo>
                  <a:pt x="0" y="0"/>
                </a:moveTo>
                <a:lnTo>
                  <a:pt x="494227" y="0"/>
                </a:lnTo>
                <a:lnTo>
                  <a:pt x="494227" y="886507"/>
                </a:lnTo>
                <a:lnTo>
                  <a:pt x="0" y="886507"/>
                </a:lnTo>
                <a:lnTo>
                  <a:pt x="0" y="0"/>
                </a:lnTo>
                <a:close/>
              </a:path>
            </a:pathLst>
          </a:custGeom>
          <a:blipFill>
            <a:blip r:embed="rId26"/>
            <a:stretch>
              <a:fillRect/>
            </a:stretch>
          </a:blipFill>
        </p:spPr>
      </p:sp>
      <p:sp>
        <p:nvSpPr>
          <p:cNvPr id="30" name="Freeform 30"/>
          <p:cNvSpPr/>
          <p:nvPr/>
        </p:nvSpPr>
        <p:spPr>
          <a:xfrm flipH="1">
            <a:off x="14647740" y="4488826"/>
            <a:ext cx="499380" cy="859148"/>
          </a:xfrm>
          <a:custGeom>
            <a:avLst/>
            <a:gdLst/>
            <a:ahLst/>
            <a:cxnLst/>
            <a:rect l="l" t="t" r="r" b="b"/>
            <a:pathLst>
              <a:path w="499380" h="859148">
                <a:moveTo>
                  <a:pt x="499379" y="0"/>
                </a:moveTo>
                <a:lnTo>
                  <a:pt x="0" y="0"/>
                </a:lnTo>
                <a:lnTo>
                  <a:pt x="0" y="859147"/>
                </a:lnTo>
                <a:lnTo>
                  <a:pt x="499379" y="859147"/>
                </a:lnTo>
                <a:lnTo>
                  <a:pt x="499379" y="0"/>
                </a:lnTo>
                <a:close/>
              </a:path>
            </a:pathLst>
          </a:custGeom>
          <a:blipFill>
            <a:blip r:embed="rId27"/>
            <a:stretch>
              <a:fillRect/>
            </a:stretch>
          </a:blipFill>
        </p:spPr>
      </p:sp>
      <p:sp>
        <p:nvSpPr>
          <p:cNvPr id="31" name="Freeform 31"/>
          <p:cNvSpPr/>
          <p:nvPr/>
        </p:nvSpPr>
        <p:spPr>
          <a:xfrm>
            <a:off x="9483503" y="3070354"/>
            <a:ext cx="665157" cy="1179879"/>
          </a:xfrm>
          <a:custGeom>
            <a:avLst/>
            <a:gdLst/>
            <a:ahLst/>
            <a:cxnLst/>
            <a:rect l="l" t="t" r="r" b="b"/>
            <a:pathLst>
              <a:path w="665157" h="1179879">
                <a:moveTo>
                  <a:pt x="0" y="0"/>
                </a:moveTo>
                <a:lnTo>
                  <a:pt x="665157" y="0"/>
                </a:lnTo>
                <a:lnTo>
                  <a:pt x="665157" y="1179880"/>
                </a:lnTo>
                <a:lnTo>
                  <a:pt x="0" y="1179880"/>
                </a:lnTo>
                <a:lnTo>
                  <a:pt x="0" y="0"/>
                </a:lnTo>
                <a:close/>
              </a:path>
            </a:pathLst>
          </a:custGeom>
          <a:blipFill>
            <a:blip r:embed="rId28"/>
            <a:stretch>
              <a:fillRect/>
            </a:stretch>
          </a:blipFill>
        </p:spPr>
      </p:sp>
      <p:sp>
        <p:nvSpPr>
          <p:cNvPr id="32" name="Freeform 32"/>
          <p:cNvSpPr/>
          <p:nvPr/>
        </p:nvSpPr>
        <p:spPr>
          <a:xfrm rot="-2342680">
            <a:off x="9581970" y="3621877"/>
            <a:ext cx="170735" cy="170735"/>
          </a:xfrm>
          <a:custGeom>
            <a:avLst/>
            <a:gdLst/>
            <a:ahLst/>
            <a:cxnLst/>
            <a:rect l="l" t="t" r="r" b="b"/>
            <a:pathLst>
              <a:path w="170735" h="170735">
                <a:moveTo>
                  <a:pt x="0" y="0"/>
                </a:moveTo>
                <a:lnTo>
                  <a:pt x="170735" y="0"/>
                </a:lnTo>
                <a:lnTo>
                  <a:pt x="170735" y="170735"/>
                </a:lnTo>
                <a:lnTo>
                  <a:pt x="0" y="170735"/>
                </a:lnTo>
                <a:lnTo>
                  <a:pt x="0" y="0"/>
                </a:lnTo>
                <a:close/>
              </a:path>
            </a:pathLst>
          </a:custGeom>
          <a:blipFill>
            <a:blip r:embed="rId29"/>
            <a:stretch>
              <a:fillRect/>
            </a:stretch>
          </a:blipFill>
        </p:spPr>
      </p:sp>
      <p:sp>
        <p:nvSpPr>
          <p:cNvPr id="33" name="TextBox 33"/>
          <p:cNvSpPr txBox="1"/>
          <p:nvPr/>
        </p:nvSpPr>
        <p:spPr>
          <a:xfrm>
            <a:off x="11920239" y="1356092"/>
            <a:ext cx="2175647" cy="243670"/>
          </a:xfrm>
          <a:prstGeom prst="rect">
            <a:avLst/>
          </a:prstGeom>
        </p:spPr>
        <p:txBody>
          <a:bodyPr lIns="0" tIns="0" rIns="0" bIns="0" rtlCol="0" anchor="t">
            <a:spAutoFit/>
          </a:bodyPr>
          <a:lstStyle/>
          <a:p>
            <a:pPr algn="ctr">
              <a:lnSpc>
                <a:spcPts val="1800"/>
              </a:lnSpc>
            </a:pPr>
            <a:r>
              <a:rPr lang="en-US" sz="1286">
                <a:solidFill>
                  <a:srgbClr val="084C6E"/>
                </a:solidFill>
                <a:latin typeface="Arimo"/>
              </a:rPr>
              <a:t>Çıkış için bekleyen öğrenciler</a:t>
            </a:r>
          </a:p>
        </p:txBody>
      </p:sp>
      <p:sp>
        <p:nvSpPr>
          <p:cNvPr id="34" name="TextBox 34"/>
          <p:cNvSpPr txBox="1"/>
          <p:nvPr/>
        </p:nvSpPr>
        <p:spPr>
          <a:xfrm>
            <a:off x="5496161" y="7440395"/>
            <a:ext cx="929810" cy="182144"/>
          </a:xfrm>
          <a:prstGeom prst="rect">
            <a:avLst/>
          </a:prstGeom>
        </p:spPr>
        <p:txBody>
          <a:bodyPr lIns="0" tIns="0" rIns="0" bIns="0" rtlCol="0" anchor="t">
            <a:spAutoFit/>
          </a:bodyPr>
          <a:lstStyle/>
          <a:p>
            <a:pPr algn="ctr">
              <a:lnSpc>
                <a:spcPts val="1440"/>
              </a:lnSpc>
            </a:pPr>
            <a:r>
              <a:rPr lang="en-US" sz="1029">
                <a:solidFill>
                  <a:srgbClr val="050A30"/>
                </a:solidFill>
                <a:latin typeface="Arimo"/>
              </a:rPr>
              <a:t>Dip çizgiden 1m</a:t>
            </a:r>
          </a:p>
        </p:txBody>
      </p:sp>
      <p:sp>
        <p:nvSpPr>
          <p:cNvPr id="35" name="TextBox 35"/>
          <p:cNvSpPr txBox="1"/>
          <p:nvPr/>
        </p:nvSpPr>
        <p:spPr>
          <a:xfrm>
            <a:off x="12388567" y="7965538"/>
            <a:ext cx="1905379" cy="200266"/>
          </a:xfrm>
          <a:prstGeom prst="rect">
            <a:avLst/>
          </a:prstGeom>
        </p:spPr>
        <p:txBody>
          <a:bodyPr lIns="0" tIns="0" rIns="0" bIns="0" rtlCol="0" anchor="t">
            <a:spAutoFit/>
          </a:bodyPr>
          <a:lstStyle/>
          <a:p>
            <a:pPr algn="ctr">
              <a:lnSpc>
                <a:spcPts val="1577"/>
              </a:lnSpc>
            </a:pPr>
            <a:r>
              <a:rPr lang="en-US" sz="1126">
                <a:solidFill>
                  <a:srgbClr val="084C6E"/>
                </a:solidFill>
                <a:latin typeface="Arimo"/>
              </a:rPr>
              <a:t>Set dışı kalan oyuncular</a:t>
            </a:r>
          </a:p>
        </p:txBody>
      </p:sp>
      <p:sp>
        <p:nvSpPr>
          <p:cNvPr id="36" name="TextBox 36"/>
          <p:cNvSpPr txBox="1"/>
          <p:nvPr/>
        </p:nvSpPr>
        <p:spPr>
          <a:xfrm>
            <a:off x="7837454" y="7966867"/>
            <a:ext cx="719768" cy="253449"/>
          </a:xfrm>
          <a:prstGeom prst="rect">
            <a:avLst/>
          </a:prstGeom>
        </p:spPr>
        <p:txBody>
          <a:bodyPr lIns="0" tIns="0" rIns="0" bIns="0" rtlCol="0" anchor="t">
            <a:spAutoFit/>
          </a:bodyPr>
          <a:lstStyle/>
          <a:p>
            <a:pPr algn="ctr">
              <a:lnSpc>
                <a:spcPts val="1903"/>
              </a:lnSpc>
            </a:pPr>
            <a:r>
              <a:rPr lang="en-US" sz="1359">
                <a:solidFill>
                  <a:srgbClr val="084C6E"/>
                </a:solidFill>
                <a:latin typeface="Arimo"/>
              </a:rPr>
              <a:t>50-75 cm</a:t>
            </a:r>
          </a:p>
        </p:txBody>
      </p:sp>
      <p:sp>
        <p:nvSpPr>
          <p:cNvPr id="37" name="TextBox 37"/>
          <p:cNvSpPr txBox="1"/>
          <p:nvPr/>
        </p:nvSpPr>
        <p:spPr>
          <a:xfrm>
            <a:off x="10928216" y="4566671"/>
            <a:ext cx="1984046" cy="504091"/>
          </a:xfrm>
          <a:prstGeom prst="rect">
            <a:avLst/>
          </a:prstGeom>
        </p:spPr>
        <p:txBody>
          <a:bodyPr lIns="0" tIns="0" rIns="0" bIns="0" rtlCol="0" anchor="t">
            <a:spAutoFit/>
          </a:bodyPr>
          <a:lstStyle/>
          <a:p>
            <a:pPr algn="ctr">
              <a:lnSpc>
                <a:spcPts val="4014"/>
              </a:lnSpc>
            </a:pPr>
            <a:r>
              <a:rPr lang="en-US" sz="2867">
                <a:solidFill>
                  <a:srgbClr val="000000"/>
                </a:solidFill>
                <a:latin typeface="Arimo"/>
              </a:rPr>
              <a:t>Çap: 3.60m </a:t>
            </a:r>
          </a:p>
        </p:txBody>
      </p:sp>
      <p:sp>
        <p:nvSpPr>
          <p:cNvPr id="38" name="TextBox 38"/>
          <p:cNvSpPr txBox="1"/>
          <p:nvPr/>
        </p:nvSpPr>
        <p:spPr>
          <a:xfrm rot="5400000">
            <a:off x="4873570" y="4761764"/>
            <a:ext cx="1419449" cy="174266"/>
          </a:xfrm>
          <a:prstGeom prst="rect">
            <a:avLst/>
          </a:prstGeom>
        </p:spPr>
        <p:txBody>
          <a:bodyPr lIns="0" tIns="0" rIns="0" bIns="0" rtlCol="0" anchor="t">
            <a:spAutoFit/>
          </a:bodyPr>
          <a:lstStyle/>
          <a:p>
            <a:pPr algn="ctr">
              <a:lnSpc>
                <a:spcPts val="1366"/>
              </a:lnSpc>
            </a:pPr>
            <a:r>
              <a:rPr lang="en-US" sz="976">
                <a:solidFill>
                  <a:srgbClr val="FFFFFF"/>
                </a:solidFill>
                <a:latin typeface="Arimo"/>
              </a:rPr>
              <a:t>Çıkış Yapacak Oyuncu</a:t>
            </a:r>
          </a:p>
        </p:txBody>
      </p:sp>
      <p:sp>
        <p:nvSpPr>
          <p:cNvPr id="39" name="TextBox 39"/>
          <p:cNvSpPr txBox="1"/>
          <p:nvPr/>
        </p:nvSpPr>
        <p:spPr>
          <a:xfrm rot="-5400000">
            <a:off x="13962139" y="4824474"/>
            <a:ext cx="1496196" cy="182144"/>
          </a:xfrm>
          <a:prstGeom prst="rect">
            <a:avLst/>
          </a:prstGeom>
        </p:spPr>
        <p:txBody>
          <a:bodyPr lIns="0" tIns="0" rIns="0" bIns="0" rtlCol="0" anchor="t">
            <a:spAutoFit/>
          </a:bodyPr>
          <a:lstStyle/>
          <a:p>
            <a:pPr algn="ctr">
              <a:lnSpc>
                <a:spcPts val="1440"/>
              </a:lnSpc>
            </a:pPr>
            <a:r>
              <a:rPr lang="en-US" sz="1029">
                <a:solidFill>
                  <a:srgbClr val="FFFFFF"/>
                </a:solidFill>
                <a:latin typeface="Arimo"/>
              </a:rPr>
              <a:t>Çıkış Yapacak Oyuncu</a:t>
            </a:r>
          </a:p>
        </p:txBody>
      </p:sp>
      <p:sp>
        <p:nvSpPr>
          <p:cNvPr id="40" name="TextBox 40"/>
          <p:cNvSpPr txBox="1"/>
          <p:nvPr/>
        </p:nvSpPr>
        <p:spPr>
          <a:xfrm>
            <a:off x="9121170" y="8806132"/>
            <a:ext cx="1951549" cy="369937"/>
          </a:xfrm>
          <a:prstGeom prst="rect">
            <a:avLst/>
          </a:prstGeom>
        </p:spPr>
        <p:txBody>
          <a:bodyPr lIns="0" tIns="0" rIns="0" bIns="0" rtlCol="0" anchor="t">
            <a:spAutoFit/>
          </a:bodyPr>
          <a:lstStyle/>
          <a:p>
            <a:pPr algn="ctr">
              <a:lnSpc>
                <a:spcPts val="2977"/>
              </a:lnSpc>
            </a:pPr>
            <a:r>
              <a:rPr lang="en-US" sz="2127">
                <a:solidFill>
                  <a:srgbClr val="EFFDFF"/>
                </a:solidFill>
                <a:latin typeface="Arimo"/>
              </a:rPr>
              <a:t>Masa Hakemleri</a:t>
            </a:r>
          </a:p>
        </p:txBody>
      </p:sp>
      <p:sp>
        <p:nvSpPr>
          <p:cNvPr id="41" name="TextBox 41"/>
          <p:cNvSpPr txBox="1"/>
          <p:nvPr/>
        </p:nvSpPr>
        <p:spPr>
          <a:xfrm>
            <a:off x="5821711" y="897276"/>
            <a:ext cx="1905379" cy="200266"/>
          </a:xfrm>
          <a:prstGeom prst="rect">
            <a:avLst/>
          </a:prstGeom>
        </p:spPr>
        <p:txBody>
          <a:bodyPr lIns="0" tIns="0" rIns="0" bIns="0" rtlCol="0" anchor="t">
            <a:spAutoFit/>
          </a:bodyPr>
          <a:lstStyle/>
          <a:p>
            <a:pPr algn="ctr">
              <a:lnSpc>
                <a:spcPts val="1577"/>
              </a:lnSpc>
            </a:pPr>
            <a:r>
              <a:rPr lang="en-US" sz="1126">
                <a:solidFill>
                  <a:srgbClr val="084C6E"/>
                </a:solidFill>
                <a:latin typeface="Arimo"/>
              </a:rPr>
              <a:t>Set dışı kalan oyuncular</a:t>
            </a:r>
          </a:p>
        </p:txBody>
      </p:sp>
      <p:sp>
        <p:nvSpPr>
          <p:cNvPr id="42" name="TextBox 42"/>
          <p:cNvSpPr txBox="1"/>
          <p:nvPr/>
        </p:nvSpPr>
        <p:spPr>
          <a:xfrm>
            <a:off x="2044035" y="2046734"/>
            <a:ext cx="1796802" cy="2046394"/>
          </a:xfrm>
          <a:prstGeom prst="rect">
            <a:avLst/>
          </a:prstGeom>
        </p:spPr>
        <p:txBody>
          <a:bodyPr lIns="0" tIns="0" rIns="0" bIns="0" rtlCol="0" anchor="t">
            <a:spAutoFit/>
          </a:bodyPr>
          <a:lstStyle/>
          <a:p>
            <a:pPr algn="ctr">
              <a:lnSpc>
                <a:spcPts val="2659"/>
              </a:lnSpc>
            </a:pPr>
            <a:r>
              <a:rPr lang="en-US" sz="1899" u="sng" dirty="0" err="1" smtClean="0">
                <a:solidFill>
                  <a:srgbClr val="084C6E"/>
                </a:solidFill>
                <a:latin typeface="Arimo Bold"/>
              </a:rPr>
              <a:t>Hakemler</a:t>
            </a:r>
            <a:r>
              <a:rPr lang="en-US" sz="1899" u="sng" dirty="0" smtClean="0">
                <a:solidFill>
                  <a:srgbClr val="084C6E"/>
                </a:solidFill>
                <a:latin typeface="Arimo Bold"/>
              </a:rPr>
              <a:t>:</a:t>
            </a:r>
            <a:endParaRPr lang="en-US" sz="1899" u="sng" dirty="0">
              <a:solidFill>
                <a:srgbClr val="084C6E"/>
              </a:solidFill>
              <a:latin typeface="Arimo Bold"/>
            </a:endParaRPr>
          </a:p>
          <a:p>
            <a:pPr algn="ctr">
              <a:lnSpc>
                <a:spcPts val="2659"/>
              </a:lnSpc>
            </a:pPr>
            <a:endParaRPr lang="en-US" sz="1899" u="sng" dirty="0">
              <a:solidFill>
                <a:srgbClr val="084C6E"/>
              </a:solidFill>
              <a:latin typeface="Arimo Bold"/>
            </a:endParaRPr>
          </a:p>
          <a:p>
            <a:pPr algn="ctr">
              <a:lnSpc>
                <a:spcPts val="2659"/>
              </a:lnSpc>
            </a:pPr>
            <a:r>
              <a:rPr lang="en-US" sz="1899" dirty="0">
                <a:solidFill>
                  <a:srgbClr val="084C6E"/>
                </a:solidFill>
                <a:latin typeface="Arimo"/>
              </a:rPr>
              <a:t>1 </a:t>
            </a:r>
            <a:r>
              <a:rPr lang="en-US" sz="1899" dirty="0" err="1">
                <a:solidFill>
                  <a:srgbClr val="084C6E"/>
                </a:solidFill>
                <a:latin typeface="Arimo"/>
              </a:rPr>
              <a:t>Başhakem</a:t>
            </a:r>
            <a:endParaRPr lang="en-US" sz="1899" dirty="0">
              <a:solidFill>
                <a:srgbClr val="084C6E"/>
              </a:solidFill>
              <a:latin typeface="Arimo"/>
            </a:endParaRPr>
          </a:p>
          <a:p>
            <a:pPr algn="ctr">
              <a:lnSpc>
                <a:spcPts val="2659"/>
              </a:lnSpc>
            </a:pPr>
            <a:r>
              <a:rPr lang="en-US" sz="1899" dirty="0">
                <a:solidFill>
                  <a:srgbClr val="084C6E"/>
                </a:solidFill>
                <a:latin typeface="Arimo"/>
              </a:rPr>
              <a:t>1 </a:t>
            </a:r>
            <a:r>
              <a:rPr lang="en-US" sz="1899" dirty="0" err="1">
                <a:solidFill>
                  <a:srgbClr val="084C6E"/>
                </a:solidFill>
                <a:latin typeface="Arimo"/>
              </a:rPr>
              <a:t>Mendil</a:t>
            </a:r>
            <a:r>
              <a:rPr lang="en-US" sz="1899" dirty="0">
                <a:solidFill>
                  <a:srgbClr val="084C6E"/>
                </a:solidFill>
                <a:latin typeface="Arimo"/>
              </a:rPr>
              <a:t> </a:t>
            </a:r>
            <a:r>
              <a:rPr lang="en-US" sz="1899" dirty="0" err="1">
                <a:solidFill>
                  <a:srgbClr val="084C6E"/>
                </a:solidFill>
                <a:latin typeface="Arimo"/>
              </a:rPr>
              <a:t>Hakemi</a:t>
            </a:r>
            <a:endParaRPr lang="en-US" sz="1899" dirty="0">
              <a:solidFill>
                <a:srgbClr val="084C6E"/>
              </a:solidFill>
              <a:latin typeface="Arimo"/>
            </a:endParaRPr>
          </a:p>
          <a:p>
            <a:pPr algn="ctr">
              <a:lnSpc>
                <a:spcPts val="2659"/>
              </a:lnSpc>
            </a:pPr>
            <a:r>
              <a:rPr lang="en-US" sz="1899" dirty="0">
                <a:solidFill>
                  <a:srgbClr val="084C6E"/>
                </a:solidFill>
                <a:latin typeface="Arimo"/>
              </a:rPr>
              <a:t>2 </a:t>
            </a:r>
            <a:r>
              <a:rPr lang="en-US" sz="1899" dirty="0" err="1">
                <a:solidFill>
                  <a:srgbClr val="084C6E"/>
                </a:solidFill>
                <a:latin typeface="Arimo"/>
              </a:rPr>
              <a:t>Çizgi</a:t>
            </a:r>
            <a:r>
              <a:rPr lang="en-US" sz="1899" dirty="0">
                <a:solidFill>
                  <a:srgbClr val="084C6E"/>
                </a:solidFill>
                <a:latin typeface="Arimo"/>
              </a:rPr>
              <a:t> </a:t>
            </a:r>
            <a:r>
              <a:rPr lang="en-US" sz="1899" dirty="0" err="1">
                <a:solidFill>
                  <a:srgbClr val="084C6E"/>
                </a:solidFill>
                <a:latin typeface="Arimo"/>
              </a:rPr>
              <a:t>Hakemi</a:t>
            </a:r>
            <a:endParaRPr lang="en-US" sz="1899" dirty="0">
              <a:solidFill>
                <a:srgbClr val="084C6E"/>
              </a:solidFill>
              <a:latin typeface="Arimo"/>
            </a:endParaRPr>
          </a:p>
          <a:p>
            <a:pPr algn="ctr">
              <a:lnSpc>
                <a:spcPts val="2659"/>
              </a:lnSpc>
            </a:pPr>
            <a:r>
              <a:rPr lang="en-US" sz="1899" dirty="0">
                <a:solidFill>
                  <a:srgbClr val="084C6E"/>
                </a:solidFill>
                <a:latin typeface="Arimo"/>
              </a:rPr>
              <a:t>2 </a:t>
            </a:r>
            <a:r>
              <a:rPr lang="en-US" sz="1899" dirty="0" err="1">
                <a:solidFill>
                  <a:srgbClr val="084C6E"/>
                </a:solidFill>
                <a:latin typeface="Arimo"/>
              </a:rPr>
              <a:t>Masa</a:t>
            </a:r>
            <a:r>
              <a:rPr lang="en-US" sz="1899" dirty="0">
                <a:solidFill>
                  <a:srgbClr val="084C6E"/>
                </a:solidFill>
                <a:latin typeface="Arimo"/>
              </a:rPr>
              <a:t> </a:t>
            </a:r>
            <a:r>
              <a:rPr lang="en-US" sz="1899" dirty="0" err="1">
                <a:solidFill>
                  <a:srgbClr val="084C6E"/>
                </a:solidFill>
                <a:latin typeface="Arimo"/>
              </a:rPr>
              <a:t>hakemi</a:t>
            </a:r>
            <a:endParaRPr lang="en-US" sz="1899" dirty="0">
              <a:solidFill>
                <a:srgbClr val="084C6E"/>
              </a:solidFill>
              <a:latin typeface="Arimo"/>
            </a:endParaRPr>
          </a:p>
        </p:txBody>
      </p:sp>
      <p:sp>
        <p:nvSpPr>
          <p:cNvPr id="43" name="TextBox 43"/>
          <p:cNvSpPr txBox="1"/>
          <p:nvPr/>
        </p:nvSpPr>
        <p:spPr>
          <a:xfrm>
            <a:off x="1320061" y="5510997"/>
            <a:ext cx="3244751" cy="1999615"/>
          </a:xfrm>
          <a:prstGeom prst="rect">
            <a:avLst/>
          </a:prstGeom>
        </p:spPr>
        <p:txBody>
          <a:bodyPr lIns="0" tIns="0" rIns="0" bIns="0" rtlCol="0" anchor="t">
            <a:spAutoFit/>
          </a:bodyPr>
          <a:lstStyle/>
          <a:p>
            <a:pPr algn="ctr">
              <a:lnSpc>
                <a:spcPts val="2659"/>
              </a:lnSpc>
            </a:pPr>
            <a:r>
              <a:rPr lang="en-US" sz="1899" u="sng">
                <a:solidFill>
                  <a:srgbClr val="084C6E"/>
                </a:solidFill>
                <a:latin typeface="Arimo Bold"/>
              </a:rPr>
              <a:t>Oyuncular:</a:t>
            </a:r>
          </a:p>
          <a:p>
            <a:pPr algn="ctr">
              <a:lnSpc>
                <a:spcPts val="2659"/>
              </a:lnSpc>
            </a:pPr>
            <a:endParaRPr lang="en-US" sz="1899" u="sng">
              <a:solidFill>
                <a:srgbClr val="084C6E"/>
              </a:solidFill>
              <a:latin typeface="Arimo Bold"/>
            </a:endParaRPr>
          </a:p>
          <a:p>
            <a:pPr algn="ctr">
              <a:lnSpc>
                <a:spcPts val="2659"/>
              </a:lnSpc>
            </a:pPr>
            <a:r>
              <a:rPr lang="en-US" sz="1899">
                <a:solidFill>
                  <a:srgbClr val="084C6E"/>
                </a:solidFill>
                <a:latin typeface="Arimo"/>
              </a:rPr>
              <a:t>5 Kız Oyuncu (Asil)</a:t>
            </a:r>
          </a:p>
          <a:p>
            <a:pPr algn="ctr">
              <a:lnSpc>
                <a:spcPts val="2659"/>
              </a:lnSpc>
            </a:pPr>
            <a:r>
              <a:rPr lang="en-US" sz="1899">
                <a:solidFill>
                  <a:srgbClr val="084C6E"/>
                </a:solidFill>
                <a:latin typeface="Arimo"/>
              </a:rPr>
              <a:t>5 Erkek Oyuncu (Asil)</a:t>
            </a:r>
          </a:p>
          <a:p>
            <a:pPr algn="ctr">
              <a:lnSpc>
                <a:spcPts val="2659"/>
              </a:lnSpc>
            </a:pPr>
            <a:r>
              <a:rPr lang="en-US" sz="1899">
                <a:solidFill>
                  <a:srgbClr val="084C6E"/>
                </a:solidFill>
                <a:latin typeface="Arimo"/>
              </a:rPr>
              <a:t>3 Yedek Oyuncu</a:t>
            </a:r>
          </a:p>
          <a:p>
            <a:pPr algn="ctr">
              <a:lnSpc>
                <a:spcPts val="2659"/>
              </a:lnSpc>
            </a:pPr>
            <a:r>
              <a:rPr lang="en-US" sz="1899">
                <a:solidFill>
                  <a:srgbClr val="084C6E"/>
                </a:solidFill>
                <a:latin typeface="Arimo"/>
              </a:rPr>
              <a:t>(2 kız, 1 erkek - 2 erkek, 1 kız)</a:t>
            </a:r>
          </a:p>
        </p:txBody>
      </p:sp>
      <p:sp>
        <p:nvSpPr>
          <p:cNvPr id="44" name="TextBox 44"/>
          <p:cNvSpPr txBox="1"/>
          <p:nvPr/>
        </p:nvSpPr>
        <p:spPr>
          <a:xfrm rot="-5400000">
            <a:off x="13700164" y="4946516"/>
            <a:ext cx="1419449" cy="174266"/>
          </a:xfrm>
          <a:prstGeom prst="rect">
            <a:avLst/>
          </a:prstGeom>
        </p:spPr>
        <p:txBody>
          <a:bodyPr lIns="0" tIns="0" rIns="0" bIns="0" rtlCol="0" anchor="t">
            <a:spAutoFit/>
          </a:bodyPr>
          <a:lstStyle/>
          <a:p>
            <a:pPr algn="ctr">
              <a:lnSpc>
                <a:spcPts val="1366"/>
              </a:lnSpc>
            </a:pPr>
            <a:r>
              <a:rPr lang="en-US" sz="976">
                <a:solidFill>
                  <a:srgbClr val="FFFFFF"/>
                </a:solidFill>
                <a:latin typeface="Arimo"/>
              </a:rPr>
              <a:t>Çıkış Yapacak Oyuncu</a:t>
            </a:r>
          </a:p>
        </p:txBody>
      </p:sp>
      <p:sp>
        <p:nvSpPr>
          <p:cNvPr id="45" name="TextBox 45"/>
          <p:cNvSpPr txBox="1"/>
          <p:nvPr/>
        </p:nvSpPr>
        <p:spPr>
          <a:xfrm>
            <a:off x="9348904" y="2617065"/>
            <a:ext cx="1419449" cy="250792"/>
          </a:xfrm>
          <a:prstGeom prst="rect">
            <a:avLst/>
          </a:prstGeom>
        </p:spPr>
        <p:txBody>
          <a:bodyPr lIns="0" tIns="0" rIns="0" bIns="0" rtlCol="0" anchor="t">
            <a:spAutoFit/>
          </a:bodyPr>
          <a:lstStyle/>
          <a:p>
            <a:pPr algn="ctr">
              <a:lnSpc>
                <a:spcPts val="1926"/>
              </a:lnSpc>
            </a:pPr>
            <a:r>
              <a:rPr lang="en-US" sz="1376">
                <a:solidFill>
                  <a:srgbClr val="FFFFFF"/>
                </a:solidFill>
                <a:latin typeface="Arimo"/>
              </a:rPr>
              <a:t>Mendil  Hakemi</a:t>
            </a:r>
          </a:p>
        </p:txBody>
      </p:sp>
      <p:sp>
        <p:nvSpPr>
          <p:cNvPr id="46" name="TextBox 46"/>
          <p:cNvSpPr txBox="1"/>
          <p:nvPr/>
        </p:nvSpPr>
        <p:spPr>
          <a:xfrm>
            <a:off x="9144000" y="7097111"/>
            <a:ext cx="1419449" cy="257777"/>
          </a:xfrm>
          <a:prstGeom prst="rect">
            <a:avLst/>
          </a:prstGeom>
        </p:spPr>
        <p:txBody>
          <a:bodyPr lIns="0" tIns="0" rIns="0" bIns="0" rtlCol="0" anchor="t">
            <a:spAutoFit/>
          </a:bodyPr>
          <a:lstStyle/>
          <a:p>
            <a:pPr algn="ctr">
              <a:lnSpc>
                <a:spcPts val="2066"/>
              </a:lnSpc>
            </a:pPr>
            <a:r>
              <a:rPr lang="en-US" sz="1476">
                <a:solidFill>
                  <a:srgbClr val="FFFFFF"/>
                </a:solidFill>
                <a:latin typeface="Arimo"/>
              </a:rPr>
              <a:t>Başhakem</a:t>
            </a:r>
          </a:p>
        </p:txBody>
      </p:sp>
      <p:sp>
        <p:nvSpPr>
          <p:cNvPr id="47" name="TextBox 47"/>
          <p:cNvSpPr txBox="1"/>
          <p:nvPr/>
        </p:nvSpPr>
        <p:spPr>
          <a:xfrm>
            <a:off x="9312735" y="7915013"/>
            <a:ext cx="1419449" cy="250792"/>
          </a:xfrm>
          <a:prstGeom prst="rect">
            <a:avLst/>
          </a:prstGeom>
        </p:spPr>
        <p:txBody>
          <a:bodyPr lIns="0" tIns="0" rIns="0" bIns="0" rtlCol="0" anchor="t">
            <a:spAutoFit/>
          </a:bodyPr>
          <a:lstStyle/>
          <a:p>
            <a:pPr algn="ctr">
              <a:lnSpc>
                <a:spcPts val="1926"/>
              </a:lnSpc>
            </a:pPr>
            <a:r>
              <a:rPr lang="en-US" sz="1376">
                <a:solidFill>
                  <a:srgbClr val="000000"/>
                </a:solidFill>
                <a:latin typeface="Arimo"/>
              </a:rPr>
              <a:t>Masa Hakemleri</a:t>
            </a:r>
          </a:p>
        </p:txBody>
      </p:sp>
      <p:sp>
        <p:nvSpPr>
          <p:cNvPr id="48" name="TextBox 48"/>
          <p:cNvSpPr txBox="1"/>
          <p:nvPr/>
        </p:nvSpPr>
        <p:spPr>
          <a:xfrm>
            <a:off x="4250979" y="6452704"/>
            <a:ext cx="1419449" cy="250792"/>
          </a:xfrm>
          <a:prstGeom prst="rect">
            <a:avLst/>
          </a:prstGeom>
        </p:spPr>
        <p:txBody>
          <a:bodyPr lIns="0" tIns="0" rIns="0" bIns="0" rtlCol="0" anchor="t">
            <a:spAutoFit/>
          </a:bodyPr>
          <a:lstStyle/>
          <a:p>
            <a:pPr algn="ctr">
              <a:lnSpc>
                <a:spcPts val="1926"/>
              </a:lnSpc>
            </a:pPr>
            <a:r>
              <a:rPr lang="en-US" sz="1376" dirty="0" err="1">
                <a:solidFill>
                  <a:srgbClr val="000000"/>
                </a:solidFill>
                <a:latin typeface="Arimo"/>
              </a:rPr>
              <a:t>Çizgi</a:t>
            </a:r>
            <a:r>
              <a:rPr lang="en-US" sz="1376" dirty="0">
                <a:solidFill>
                  <a:srgbClr val="000000"/>
                </a:solidFill>
                <a:latin typeface="Arimo"/>
              </a:rPr>
              <a:t> </a:t>
            </a:r>
            <a:r>
              <a:rPr lang="en-US" sz="1376" dirty="0" err="1">
                <a:solidFill>
                  <a:srgbClr val="000000"/>
                </a:solidFill>
                <a:latin typeface="Arimo"/>
              </a:rPr>
              <a:t>Hakemi</a:t>
            </a:r>
            <a:endParaRPr lang="en-US" sz="1376" dirty="0">
              <a:solidFill>
                <a:srgbClr val="000000"/>
              </a:solidFill>
              <a:latin typeface="Arimo"/>
            </a:endParaRPr>
          </a:p>
        </p:txBody>
      </p:sp>
      <p:sp>
        <p:nvSpPr>
          <p:cNvPr id="49" name="TextBox 49"/>
          <p:cNvSpPr txBox="1"/>
          <p:nvPr/>
        </p:nvSpPr>
        <p:spPr>
          <a:xfrm>
            <a:off x="15005030" y="1719826"/>
            <a:ext cx="1419449" cy="250792"/>
          </a:xfrm>
          <a:prstGeom prst="rect">
            <a:avLst/>
          </a:prstGeom>
        </p:spPr>
        <p:txBody>
          <a:bodyPr lIns="0" tIns="0" rIns="0" bIns="0" rtlCol="0" anchor="t">
            <a:spAutoFit/>
          </a:bodyPr>
          <a:lstStyle/>
          <a:p>
            <a:pPr algn="ctr">
              <a:lnSpc>
                <a:spcPts val="1926"/>
              </a:lnSpc>
            </a:pPr>
            <a:r>
              <a:rPr lang="en-US" sz="1376">
                <a:solidFill>
                  <a:srgbClr val="000000"/>
                </a:solidFill>
                <a:latin typeface="Arimo"/>
              </a:rPr>
              <a:t>Çizgi Hakemi</a:t>
            </a:r>
          </a:p>
        </p:txBody>
      </p:sp>
      <p:sp>
        <p:nvSpPr>
          <p:cNvPr id="50" name="TextBox 50"/>
          <p:cNvSpPr txBox="1"/>
          <p:nvPr/>
        </p:nvSpPr>
        <p:spPr>
          <a:xfrm>
            <a:off x="10928216" y="1606239"/>
            <a:ext cx="1153890" cy="193732"/>
          </a:xfrm>
          <a:prstGeom prst="rect">
            <a:avLst/>
          </a:prstGeom>
        </p:spPr>
        <p:txBody>
          <a:bodyPr lIns="0" tIns="0" rIns="0" bIns="0" rtlCol="0" anchor="t">
            <a:spAutoFit/>
          </a:bodyPr>
          <a:lstStyle/>
          <a:p>
            <a:pPr algn="ctr">
              <a:lnSpc>
                <a:spcPts val="1566"/>
              </a:lnSpc>
            </a:pPr>
            <a:r>
              <a:rPr lang="en-US" sz="1118">
                <a:solidFill>
                  <a:srgbClr val="000000"/>
                </a:solidFill>
                <a:latin typeface="Arimo"/>
              </a:rPr>
              <a:t>Oyun Lideri</a:t>
            </a:r>
          </a:p>
        </p:txBody>
      </p:sp>
      <p:sp>
        <p:nvSpPr>
          <p:cNvPr id="51" name="Metin kutusu 50"/>
          <p:cNvSpPr txBox="1"/>
          <p:nvPr/>
        </p:nvSpPr>
        <p:spPr>
          <a:xfrm>
            <a:off x="5899124" y="9267139"/>
            <a:ext cx="2514600" cy="477054"/>
          </a:xfrm>
          <a:prstGeom prst="rect">
            <a:avLst/>
          </a:prstGeom>
          <a:noFill/>
        </p:spPr>
        <p:txBody>
          <a:bodyPr wrap="square" rtlCol="0">
            <a:spAutoFit/>
          </a:bodyPr>
          <a:lstStyle/>
          <a:p>
            <a:r>
              <a:rPr lang="tr-TR" sz="2500" b="1" dirty="0"/>
              <a:t>A TAKIMI</a:t>
            </a:r>
          </a:p>
        </p:txBody>
      </p:sp>
      <p:sp>
        <p:nvSpPr>
          <p:cNvPr id="52" name="Metin kutusu 51"/>
          <p:cNvSpPr txBox="1"/>
          <p:nvPr/>
        </p:nvSpPr>
        <p:spPr>
          <a:xfrm>
            <a:off x="12071227" y="196230"/>
            <a:ext cx="2514600" cy="477054"/>
          </a:xfrm>
          <a:prstGeom prst="rect">
            <a:avLst/>
          </a:prstGeom>
          <a:noFill/>
        </p:spPr>
        <p:txBody>
          <a:bodyPr wrap="square" rtlCol="0">
            <a:spAutoFit/>
          </a:bodyPr>
          <a:lstStyle/>
          <a:p>
            <a:r>
              <a:rPr lang="tr-TR" sz="2500" b="1" dirty="0" smtClean="0"/>
              <a:t>B </a:t>
            </a:r>
            <a:r>
              <a:rPr lang="tr-TR" sz="2500" b="1" dirty="0"/>
              <a:t>TAKIMI</a:t>
            </a:r>
          </a:p>
        </p:txBody>
      </p:sp>
      <p:sp>
        <p:nvSpPr>
          <p:cNvPr id="53" name="Freeform 17"/>
          <p:cNvSpPr/>
          <p:nvPr/>
        </p:nvSpPr>
        <p:spPr>
          <a:xfrm rot="5400000">
            <a:off x="13602492" y="4863065"/>
            <a:ext cx="1218640" cy="77223"/>
          </a:xfrm>
          <a:custGeom>
            <a:avLst/>
            <a:gdLst/>
            <a:ahLst/>
            <a:cxnLst/>
            <a:rect l="l" t="t" r="r" b="b"/>
            <a:pathLst>
              <a:path w="1288001" h="99820">
                <a:moveTo>
                  <a:pt x="0" y="0"/>
                </a:moveTo>
                <a:lnTo>
                  <a:pt x="1288001" y="0"/>
                </a:lnTo>
                <a:lnTo>
                  <a:pt x="1288001" y="99820"/>
                </a:lnTo>
                <a:lnTo>
                  <a:pt x="0" y="99820"/>
                </a:lnTo>
                <a:lnTo>
                  <a:pt x="0" y="0"/>
                </a:lnTo>
                <a:close/>
              </a:path>
            </a:pathLst>
          </a:custGeom>
          <a:blipFill>
            <a:blip r:embed="rId19">
              <a:extLst>
                <a:ext uri="{96DAC541-7B7A-43D3-8B79-37D633B846F1}">
                  <asvg:svgBlip xmlns="" xmlns:asvg="http://schemas.microsoft.com/office/drawing/2016/SVG/main" r:embed="rId20"/>
                </a:ext>
              </a:extLst>
            </a:blip>
            <a:stretch>
              <a:fillRect/>
            </a:stretch>
          </a:blipFill>
        </p:spPr>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rgbClr val="84BFDD">
                <a:alpha val="100000"/>
              </a:srgbClr>
            </a:gs>
            <a:gs pos="50000">
              <a:srgbClr val="FFFFFF">
                <a:alpha val="100000"/>
              </a:srgbClr>
            </a:gs>
            <a:gs pos="100000">
              <a:srgbClr val="FFF7CF">
                <a:alpha val="100000"/>
              </a:srgb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2" name="TextBox 2"/>
          <p:cNvSpPr txBox="1"/>
          <p:nvPr/>
        </p:nvSpPr>
        <p:spPr>
          <a:xfrm>
            <a:off x="1471009" y="952500"/>
            <a:ext cx="15500646" cy="7467600"/>
          </a:xfrm>
          <a:prstGeom prst="rect">
            <a:avLst/>
          </a:prstGeom>
        </p:spPr>
        <p:txBody>
          <a:bodyPr lIns="0" tIns="0" rIns="0" bIns="0" rtlCol="0" anchor="t">
            <a:spAutoFit/>
          </a:bodyPr>
          <a:lstStyle/>
          <a:p>
            <a:pPr algn="just">
              <a:lnSpc>
                <a:spcPts val="4200"/>
              </a:lnSpc>
            </a:pPr>
            <a:r>
              <a:rPr lang="en-US" sz="3000">
                <a:solidFill>
                  <a:srgbClr val="084C6E"/>
                </a:solidFill>
                <a:latin typeface="Arimo"/>
              </a:rPr>
              <a:t>Bir takımda, 10 asil ve 3 yedek olmak üzere toplam 13 kişi vardır. Takım kadrosundaki oran, 6 kız ve 7 erkek ya da 7 kız ve 6 erkek şeklinde olmalıdır. Maça çıkış dağılımı 5 kız ve 5 erkek olarak belirlenir. Bu denge ilk sette hiçbir şekilde bozulmaz. (Yarışmaya katılan öğrencilerin yaşı, okudukları sınıf düzeyinden en fazla 1 yaş küçük ya da büyük olabilir.)</a:t>
            </a:r>
          </a:p>
          <a:p>
            <a:pPr algn="just">
              <a:lnSpc>
                <a:spcPts val="4200"/>
              </a:lnSpc>
            </a:pPr>
            <a:endParaRPr lang="en-US" sz="3000">
              <a:solidFill>
                <a:srgbClr val="084C6E"/>
              </a:solidFill>
              <a:latin typeface="Arimo"/>
            </a:endParaRPr>
          </a:p>
          <a:p>
            <a:pPr algn="just">
              <a:lnSpc>
                <a:spcPts val="4200"/>
              </a:lnSpc>
            </a:pPr>
            <a:r>
              <a:rPr lang="en-US" sz="3000">
                <a:solidFill>
                  <a:srgbClr val="084C6E"/>
                </a:solidFill>
                <a:latin typeface="Arimo"/>
              </a:rPr>
              <a:t>Maça başlanabilmesi için 7 oyuncunun sahada hazır olması gereklidir. 7 oyuncusu bulunmayan takım maça başlayamaz ve hükmen yenik sayılır. 7 oyuncu ile ilgili oran 5+2 şeklinde olmak zorundadır (5 erkek, 2 kız veya 5 kız, 2 erkek).</a:t>
            </a:r>
          </a:p>
          <a:p>
            <a:pPr algn="just">
              <a:lnSpc>
                <a:spcPts val="4200"/>
              </a:lnSpc>
            </a:pPr>
            <a:endParaRPr lang="en-US" sz="3000">
              <a:solidFill>
                <a:srgbClr val="084C6E"/>
              </a:solidFill>
              <a:latin typeface="Arimo"/>
            </a:endParaRPr>
          </a:p>
          <a:p>
            <a:pPr algn="just">
              <a:lnSpc>
                <a:spcPts val="4200"/>
              </a:lnSpc>
            </a:pPr>
            <a:r>
              <a:rPr lang="en-US" sz="3000">
                <a:solidFill>
                  <a:srgbClr val="084C6E"/>
                </a:solidFill>
                <a:latin typeface="Arimo Bold"/>
              </a:rPr>
              <a:t>Kaptan: </a:t>
            </a:r>
            <a:r>
              <a:rPr lang="en-US" sz="3000">
                <a:solidFill>
                  <a:srgbClr val="084C6E"/>
                </a:solidFill>
                <a:latin typeface="Arimo"/>
              </a:rPr>
              <a:t>Takımlarda birer kaptan vardır. Kaptan sağ bileğine kaptanlık bandı takar.</a:t>
            </a:r>
          </a:p>
          <a:p>
            <a:pPr algn="just">
              <a:lnSpc>
                <a:spcPts val="4200"/>
              </a:lnSpc>
            </a:pPr>
            <a:endParaRPr lang="en-US" sz="3000">
              <a:solidFill>
                <a:srgbClr val="084C6E"/>
              </a:solidFill>
              <a:latin typeface="Arimo"/>
            </a:endParaRPr>
          </a:p>
          <a:p>
            <a:pPr algn="just">
              <a:lnSpc>
                <a:spcPts val="4200"/>
              </a:lnSpc>
            </a:pPr>
            <a:r>
              <a:rPr lang="en-US" sz="3000">
                <a:solidFill>
                  <a:srgbClr val="084C6E"/>
                </a:solidFill>
                <a:latin typeface="Arimo Bold"/>
              </a:rPr>
              <a:t>Oyun Lideri: </a:t>
            </a:r>
            <a:r>
              <a:rPr lang="en-US" sz="3000">
                <a:solidFill>
                  <a:srgbClr val="084C6E"/>
                </a:solidFill>
                <a:latin typeface="Arimo"/>
              </a:rPr>
              <a:t>Takımı çalıştıran kişidir. Takımın teknik, taktik ve kondisyon konularında sorumlu kişisidir. Karşılaşmalarda takım listesini oyun lideri belirler. Oyun lideri, sınıf öğretmenleri olabileceği gibi okuldaki herhangi bir öğretmen de olabilir.</a:t>
            </a:r>
          </a:p>
        </p:txBody>
      </p:sp>
      <p:grpSp>
        <p:nvGrpSpPr>
          <p:cNvPr id="3" name="Group 3"/>
          <p:cNvGrpSpPr/>
          <p:nvPr/>
        </p:nvGrpSpPr>
        <p:grpSpPr>
          <a:xfrm>
            <a:off x="7527695" y="9411541"/>
            <a:ext cx="3387273" cy="501673"/>
            <a:chOff x="0" y="0"/>
            <a:chExt cx="4516365" cy="668898"/>
          </a:xfrm>
        </p:grpSpPr>
        <p:sp>
          <p:nvSpPr>
            <p:cNvPr id="4" name="Freeform 4"/>
            <p:cNvSpPr/>
            <p:nvPr/>
          </p:nvSpPr>
          <p:spPr>
            <a:xfrm>
              <a:off x="646799" y="57018"/>
              <a:ext cx="2061050" cy="577303"/>
            </a:xfrm>
            <a:custGeom>
              <a:avLst/>
              <a:gdLst/>
              <a:ahLst/>
              <a:cxnLst/>
              <a:rect l="l" t="t" r="r" b="b"/>
              <a:pathLst>
                <a:path w="2061050" h="577303">
                  <a:moveTo>
                    <a:pt x="0" y="0"/>
                  </a:moveTo>
                  <a:lnTo>
                    <a:pt x="2061050" y="0"/>
                  </a:lnTo>
                  <a:lnTo>
                    <a:pt x="2061050" y="577303"/>
                  </a:lnTo>
                  <a:lnTo>
                    <a:pt x="0" y="577303"/>
                  </a:lnTo>
                  <a:lnTo>
                    <a:pt x="0" y="0"/>
                  </a:lnTo>
                  <a:close/>
                </a:path>
              </a:pathLst>
            </a:custGeom>
            <a:blipFill>
              <a:blip r:embed="rId2"/>
              <a:stretch>
                <a:fillRect l="-12412" t="-36140" r="-9363" b="-22545"/>
              </a:stretch>
            </a:blipFill>
          </p:spPr>
        </p:sp>
        <p:sp>
          <p:nvSpPr>
            <p:cNvPr id="5" name="Freeform 5"/>
            <p:cNvSpPr/>
            <p:nvPr/>
          </p:nvSpPr>
          <p:spPr>
            <a:xfrm>
              <a:off x="0" y="64585"/>
              <a:ext cx="569736" cy="569736"/>
            </a:xfrm>
            <a:custGeom>
              <a:avLst/>
              <a:gdLst/>
              <a:ahLst/>
              <a:cxnLst/>
              <a:rect l="l" t="t" r="r" b="b"/>
              <a:pathLst>
                <a:path w="569736" h="569736">
                  <a:moveTo>
                    <a:pt x="0" y="0"/>
                  </a:moveTo>
                  <a:lnTo>
                    <a:pt x="569736" y="0"/>
                  </a:lnTo>
                  <a:lnTo>
                    <a:pt x="569736" y="569736"/>
                  </a:lnTo>
                  <a:lnTo>
                    <a:pt x="0" y="569736"/>
                  </a:lnTo>
                  <a:lnTo>
                    <a:pt x="0" y="0"/>
                  </a:lnTo>
                  <a:close/>
                </a:path>
              </a:pathLst>
            </a:custGeom>
            <a:blipFill>
              <a:blip r:embed="rId3"/>
              <a:stretch>
                <a:fillRect/>
              </a:stretch>
            </a:blipFill>
          </p:spPr>
        </p:sp>
        <p:sp>
          <p:nvSpPr>
            <p:cNvPr id="6" name="Freeform 6"/>
            <p:cNvSpPr/>
            <p:nvPr/>
          </p:nvSpPr>
          <p:spPr>
            <a:xfrm>
              <a:off x="2852049" y="62837"/>
              <a:ext cx="951579" cy="561432"/>
            </a:xfrm>
            <a:custGeom>
              <a:avLst/>
              <a:gdLst/>
              <a:ahLst/>
              <a:cxnLst/>
              <a:rect l="l" t="t" r="r" b="b"/>
              <a:pathLst>
                <a:path w="951579" h="561432">
                  <a:moveTo>
                    <a:pt x="0" y="0"/>
                  </a:moveTo>
                  <a:lnTo>
                    <a:pt x="951579" y="0"/>
                  </a:lnTo>
                  <a:lnTo>
                    <a:pt x="951579" y="561432"/>
                  </a:lnTo>
                  <a:lnTo>
                    <a:pt x="0" y="561432"/>
                  </a:lnTo>
                  <a:lnTo>
                    <a:pt x="0" y="0"/>
                  </a:lnTo>
                  <a:close/>
                </a:path>
              </a:pathLst>
            </a:custGeom>
            <a:blipFill>
              <a:blip r:embed="rId4"/>
              <a:stretch>
                <a:fillRect/>
              </a:stretch>
            </a:blipFill>
          </p:spPr>
        </p:sp>
        <p:sp>
          <p:nvSpPr>
            <p:cNvPr id="7" name="Freeform 7"/>
            <p:cNvSpPr/>
            <p:nvPr/>
          </p:nvSpPr>
          <p:spPr>
            <a:xfrm>
              <a:off x="3847467" y="0"/>
              <a:ext cx="668898" cy="668898"/>
            </a:xfrm>
            <a:custGeom>
              <a:avLst/>
              <a:gdLst/>
              <a:ahLst/>
              <a:cxnLst/>
              <a:rect l="l" t="t" r="r" b="b"/>
              <a:pathLst>
                <a:path w="668898" h="668898">
                  <a:moveTo>
                    <a:pt x="0" y="0"/>
                  </a:moveTo>
                  <a:lnTo>
                    <a:pt x="668898" y="0"/>
                  </a:lnTo>
                  <a:lnTo>
                    <a:pt x="668898" y="668898"/>
                  </a:lnTo>
                  <a:lnTo>
                    <a:pt x="0" y="668898"/>
                  </a:lnTo>
                  <a:lnTo>
                    <a:pt x="0" y="0"/>
                  </a:lnTo>
                  <a:close/>
                </a:path>
              </a:pathLst>
            </a:custGeom>
            <a:blipFill>
              <a:blip r:embed="rId5"/>
              <a:stretch>
                <a:fillRect/>
              </a:stretch>
            </a:blipFill>
          </p:spPr>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rgbClr val="84BFDD">
                <a:alpha val="100000"/>
              </a:srgbClr>
            </a:gs>
            <a:gs pos="50000">
              <a:srgbClr val="FFFFFF">
                <a:alpha val="100000"/>
              </a:srgbClr>
            </a:gs>
            <a:gs pos="100000">
              <a:srgbClr val="FFF7CF">
                <a:alpha val="100000"/>
              </a:srgb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2" name="TextBox 2"/>
          <p:cNvSpPr txBox="1"/>
          <p:nvPr/>
        </p:nvSpPr>
        <p:spPr>
          <a:xfrm>
            <a:off x="1393677" y="484505"/>
            <a:ext cx="15500646" cy="8736965"/>
          </a:xfrm>
          <a:prstGeom prst="rect">
            <a:avLst/>
          </a:prstGeom>
        </p:spPr>
        <p:txBody>
          <a:bodyPr lIns="0" tIns="0" rIns="0" bIns="0" rtlCol="0" anchor="t">
            <a:spAutoFit/>
          </a:bodyPr>
          <a:lstStyle/>
          <a:p>
            <a:pPr algn="just">
              <a:lnSpc>
                <a:spcPts val="4060"/>
              </a:lnSpc>
            </a:pPr>
            <a:r>
              <a:rPr lang="en-US" sz="2900">
                <a:solidFill>
                  <a:srgbClr val="084C6E"/>
                </a:solidFill>
                <a:latin typeface="Arimo Bold"/>
              </a:rPr>
              <a:t>Seremoni ve Kura:</a:t>
            </a:r>
            <a:r>
              <a:rPr lang="en-US" sz="2900">
                <a:solidFill>
                  <a:srgbClr val="084C6E"/>
                </a:solidFill>
                <a:latin typeface="Arimo"/>
              </a:rPr>
              <a:t> Başhakem takım kaptanlarını yanına çağırır ve seksek oyununa kimin başlayacağına karar  vermek amacıyla para atışı yapılır. A takımı ve B takımları yerlerine geçer. Takımlar çizgi hakemleri en başta olacak şekilde, oyun lideri ve arkasında oyuncular sıralanarak çizginin gerisinden yürürler. Çizgi hizasında ilerler ve önce seyircileri selamlarlar, sonrasında ise hakemlerle ve rakip takımların oyuncularıyla sağ elleriyle çak yaparak yürüyerek yine kendi alanlarına doğru giderler.</a:t>
            </a:r>
          </a:p>
          <a:p>
            <a:pPr algn="just">
              <a:lnSpc>
                <a:spcPts val="4060"/>
              </a:lnSpc>
            </a:pPr>
            <a:endParaRPr lang="en-US" sz="2900">
              <a:solidFill>
                <a:srgbClr val="084C6E"/>
              </a:solidFill>
              <a:latin typeface="Arimo"/>
            </a:endParaRPr>
          </a:p>
          <a:p>
            <a:pPr algn="just">
              <a:lnSpc>
                <a:spcPts val="4060"/>
              </a:lnSpc>
            </a:pPr>
            <a:r>
              <a:rPr lang="en-US" sz="2900">
                <a:solidFill>
                  <a:srgbClr val="084C6E"/>
                </a:solidFill>
                <a:latin typeface="Arimo Bold"/>
              </a:rPr>
              <a:t>Sayı Almak:</a:t>
            </a:r>
            <a:r>
              <a:rPr lang="en-US" sz="2900">
                <a:solidFill>
                  <a:srgbClr val="084C6E"/>
                </a:solidFill>
                <a:latin typeface="Arimo"/>
              </a:rPr>
              <a:t> Oyuncular başlangıç noktasına gelirler. Mendil hakeminin ayağını yere vurmasıyla çıkış gerçekleştirilir. Çizgi hakemleri, oyuncu çocuğun mendil hakeminin ayağını yere vurduktan sonra doğru çıkış yapıp yapmadığını kontrol eder. (Oyuncuların çizgiye basmamaları, çizgiyi geçmemeleri gerekir.)</a:t>
            </a:r>
          </a:p>
          <a:p>
            <a:pPr algn="just">
              <a:lnSpc>
                <a:spcPts val="4060"/>
              </a:lnSpc>
            </a:pPr>
            <a:endParaRPr lang="en-US" sz="2900">
              <a:solidFill>
                <a:srgbClr val="084C6E"/>
              </a:solidFill>
              <a:latin typeface="Arimo"/>
            </a:endParaRPr>
          </a:p>
          <a:p>
            <a:pPr algn="just">
              <a:lnSpc>
                <a:spcPts val="4060"/>
              </a:lnSpc>
            </a:pPr>
            <a:r>
              <a:rPr lang="en-US" sz="2900">
                <a:solidFill>
                  <a:srgbClr val="084C6E"/>
                </a:solidFill>
                <a:latin typeface="Arimo"/>
              </a:rPr>
              <a:t>Doğru çıkış yapılmışsa süreç devam eder. Oyunculardan biri mendili aldıysa, takımının bulunduğu dip çizgiden yakalanmadan çıkarak koşması gerekir. Eğer diğer oyuncu kendisini yakalamadan dip çizgiden çıkarsa, takım sayı kazanır ve oyuncu çıkış bekleyen arkadaşlarının arkasına geçer. Oyuncu yakalanırsa sayı kaybedilir ve ebeleyen oyuncu oyuna devam eder. Ebelenen oyuncu, elenen oyuncular bölümünü geçer. </a:t>
            </a:r>
          </a:p>
        </p:txBody>
      </p:sp>
      <p:grpSp>
        <p:nvGrpSpPr>
          <p:cNvPr id="3" name="Group 3"/>
          <p:cNvGrpSpPr/>
          <p:nvPr/>
        </p:nvGrpSpPr>
        <p:grpSpPr>
          <a:xfrm>
            <a:off x="7527695" y="9411541"/>
            <a:ext cx="3387273" cy="501673"/>
            <a:chOff x="0" y="0"/>
            <a:chExt cx="4516365" cy="668898"/>
          </a:xfrm>
        </p:grpSpPr>
        <p:sp>
          <p:nvSpPr>
            <p:cNvPr id="4" name="Freeform 4"/>
            <p:cNvSpPr/>
            <p:nvPr/>
          </p:nvSpPr>
          <p:spPr>
            <a:xfrm>
              <a:off x="646799" y="57018"/>
              <a:ext cx="2061050" cy="577303"/>
            </a:xfrm>
            <a:custGeom>
              <a:avLst/>
              <a:gdLst/>
              <a:ahLst/>
              <a:cxnLst/>
              <a:rect l="l" t="t" r="r" b="b"/>
              <a:pathLst>
                <a:path w="2061050" h="577303">
                  <a:moveTo>
                    <a:pt x="0" y="0"/>
                  </a:moveTo>
                  <a:lnTo>
                    <a:pt x="2061050" y="0"/>
                  </a:lnTo>
                  <a:lnTo>
                    <a:pt x="2061050" y="577303"/>
                  </a:lnTo>
                  <a:lnTo>
                    <a:pt x="0" y="577303"/>
                  </a:lnTo>
                  <a:lnTo>
                    <a:pt x="0" y="0"/>
                  </a:lnTo>
                  <a:close/>
                </a:path>
              </a:pathLst>
            </a:custGeom>
            <a:blipFill>
              <a:blip r:embed="rId2"/>
              <a:stretch>
                <a:fillRect l="-12412" t="-36140" r="-9363" b="-22545"/>
              </a:stretch>
            </a:blipFill>
          </p:spPr>
        </p:sp>
        <p:sp>
          <p:nvSpPr>
            <p:cNvPr id="5" name="Freeform 5"/>
            <p:cNvSpPr/>
            <p:nvPr/>
          </p:nvSpPr>
          <p:spPr>
            <a:xfrm>
              <a:off x="0" y="64585"/>
              <a:ext cx="569736" cy="569736"/>
            </a:xfrm>
            <a:custGeom>
              <a:avLst/>
              <a:gdLst/>
              <a:ahLst/>
              <a:cxnLst/>
              <a:rect l="l" t="t" r="r" b="b"/>
              <a:pathLst>
                <a:path w="569736" h="569736">
                  <a:moveTo>
                    <a:pt x="0" y="0"/>
                  </a:moveTo>
                  <a:lnTo>
                    <a:pt x="569736" y="0"/>
                  </a:lnTo>
                  <a:lnTo>
                    <a:pt x="569736" y="569736"/>
                  </a:lnTo>
                  <a:lnTo>
                    <a:pt x="0" y="569736"/>
                  </a:lnTo>
                  <a:lnTo>
                    <a:pt x="0" y="0"/>
                  </a:lnTo>
                  <a:close/>
                </a:path>
              </a:pathLst>
            </a:custGeom>
            <a:blipFill>
              <a:blip r:embed="rId3"/>
              <a:stretch>
                <a:fillRect/>
              </a:stretch>
            </a:blipFill>
          </p:spPr>
        </p:sp>
        <p:sp>
          <p:nvSpPr>
            <p:cNvPr id="6" name="Freeform 6"/>
            <p:cNvSpPr/>
            <p:nvPr/>
          </p:nvSpPr>
          <p:spPr>
            <a:xfrm>
              <a:off x="2852049" y="62837"/>
              <a:ext cx="951579" cy="561432"/>
            </a:xfrm>
            <a:custGeom>
              <a:avLst/>
              <a:gdLst/>
              <a:ahLst/>
              <a:cxnLst/>
              <a:rect l="l" t="t" r="r" b="b"/>
              <a:pathLst>
                <a:path w="951579" h="561432">
                  <a:moveTo>
                    <a:pt x="0" y="0"/>
                  </a:moveTo>
                  <a:lnTo>
                    <a:pt x="951579" y="0"/>
                  </a:lnTo>
                  <a:lnTo>
                    <a:pt x="951579" y="561432"/>
                  </a:lnTo>
                  <a:lnTo>
                    <a:pt x="0" y="561432"/>
                  </a:lnTo>
                  <a:lnTo>
                    <a:pt x="0" y="0"/>
                  </a:lnTo>
                  <a:close/>
                </a:path>
              </a:pathLst>
            </a:custGeom>
            <a:blipFill>
              <a:blip r:embed="rId4"/>
              <a:stretch>
                <a:fillRect/>
              </a:stretch>
            </a:blipFill>
          </p:spPr>
        </p:sp>
        <p:sp>
          <p:nvSpPr>
            <p:cNvPr id="7" name="Freeform 7"/>
            <p:cNvSpPr/>
            <p:nvPr/>
          </p:nvSpPr>
          <p:spPr>
            <a:xfrm>
              <a:off x="3847467" y="0"/>
              <a:ext cx="668898" cy="668898"/>
            </a:xfrm>
            <a:custGeom>
              <a:avLst/>
              <a:gdLst/>
              <a:ahLst/>
              <a:cxnLst/>
              <a:rect l="l" t="t" r="r" b="b"/>
              <a:pathLst>
                <a:path w="668898" h="668898">
                  <a:moveTo>
                    <a:pt x="0" y="0"/>
                  </a:moveTo>
                  <a:lnTo>
                    <a:pt x="668898" y="0"/>
                  </a:lnTo>
                  <a:lnTo>
                    <a:pt x="668898" y="668898"/>
                  </a:lnTo>
                  <a:lnTo>
                    <a:pt x="0" y="668898"/>
                  </a:lnTo>
                  <a:lnTo>
                    <a:pt x="0" y="0"/>
                  </a:lnTo>
                  <a:close/>
                </a:path>
              </a:pathLst>
            </a:custGeom>
            <a:blipFill>
              <a:blip r:embed="rId5"/>
              <a:stretch>
                <a:fillRect/>
              </a:stretch>
            </a:blipFill>
          </p:spPr>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rgbClr val="84BFDD">
                <a:alpha val="100000"/>
              </a:srgbClr>
            </a:gs>
            <a:gs pos="50000">
              <a:srgbClr val="FFFFFF">
                <a:alpha val="100000"/>
              </a:srgbClr>
            </a:gs>
            <a:gs pos="100000">
              <a:srgbClr val="FFF7CF">
                <a:alpha val="100000"/>
              </a:srgb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2" name="TextBox 2"/>
          <p:cNvSpPr txBox="1"/>
          <p:nvPr/>
        </p:nvSpPr>
        <p:spPr>
          <a:xfrm>
            <a:off x="1471009" y="1371600"/>
            <a:ext cx="15500646" cy="8001000"/>
          </a:xfrm>
          <a:prstGeom prst="rect">
            <a:avLst/>
          </a:prstGeom>
        </p:spPr>
        <p:txBody>
          <a:bodyPr lIns="0" tIns="0" rIns="0" bIns="0" rtlCol="0" anchor="t">
            <a:spAutoFit/>
          </a:bodyPr>
          <a:lstStyle/>
          <a:p>
            <a:pPr algn="just">
              <a:lnSpc>
                <a:spcPts val="4200"/>
              </a:lnSpc>
            </a:pPr>
            <a:r>
              <a:rPr lang="en-US" sz="3000">
                <a:solidFill>
                  <a:srgbClr val="084C6E"/>
                </a:solidFill>
                <a:latin typeface="Arimo"/>
              </a:rPr>
              <a:t>Herhangi bir takımın 10 oyuncusunun hepsinin vurulması ile set kazanılır. Her müsabakada 2 set mendil kapmaca, akabinde 1 set seksek oyunu oynanacaktır. Seksek oyununun süresi 10 dakikadır. Mendil kapmacada süre sınırı yoktur. Bir takım 2 set mendil kapmaca oyununu kazanırsa seksek oyunu oynanmaz.</a:t>
            </a:r>
          </a:p>
          <a:p>
            <a:pPr algn="just">
              <a:lnSpc>
                <a:spcPts val="4200"/>
              </a:lnSpc>
            </a:pPr>
            <a:endParaRPr lang="en-US" sz="3000">
              <a:solidFill>
                <a:srgbClr val="084C6E"/>
              </a:solidFill>
              <a:latin typeface="Arimo"/>
            </a:endParaRPr>
          </a:p>
          <a:p>
            <a:pPr algn="just">
              <a:lnSpc>
                <a:spcPts val="4200"/>
              </a:lnSpc>
            </a:pPr>
            <a:r>
              <a:rPr lang="en-US" sz="3000">
                <a:solidFill>
                  <a:srgbClr val="084C6E"/>
                </a:solidFill>
                <a:latin typeface="Arimo Bold"/>
              </a:rPr>
              <a:t>Başlangıç Dizilişi: </a:t>
            </a:r>
            <a:r>
              <a:rPr lang="en-US" sz="3000">
                <a:solidFill>
                  <a:srgbClr val="084C6E"/>
                </a:solidFill>
                <a:latin typeface="Arimo"/>
              </a:rPr>
              <a:t>Oyun lideri takım listesini hakemlere oyun öncesinde bildirir ve takım dizilişi set süresince devam eder. Oyunun 2. setinde diziliş bozulmaz. Yedek oyuncular kimin yerine alındıysa o sıraya geçerler.</a:t>
            </a:r>
          </a:p>
          <a:p>
            <a:pPr algn="just">
              <a:lnSpc>
                <a:spcPts val="4200"/>
              </a:lnSpc>
            </a:pPr>
            <a:endParaRPr lang="en-US" sz="3000">
              <a:solidFill>
                <a:srgbClr val="084C6E"/>
              </a:solidFill>
              <a:latin typeface="Arimo"/>
            </a:endParaRPr>
          </a:p>
          <a:p>
            <a:pPr algn="just">
              <a:lnSpc>
                <a:spcPts val="4200"/>
              </a:lnSpc>
            </a:pPr>
            <a:r>
              <a:rPr lang="en-US" sz="3000">
                <a:solidFill>
                  <a:srgbClr val="084C6E"/>
                </a:solidFill>
                <a:latin typeface="Arimo Bold"/>
              </a:rPr>
              <a:t>Diziliş Hataları:</a:t>
            </a:r>
            <a:r>
              <a:rPr lang="en-US" sz="3000">
                <a:solidFill>
                  <a:srgbClr val="084C6E"/>
                </a:solidFill>
                <a:latin typeface="Arimo"/>
              </a:rPr>
              <a:t> </a:t>
            </a:r>
            <a:r>
              <a:rPr lang="en-US" sz="3000">
                <a:solidFill>
                  <a:srgbClr val="084C6E"/>
                </a:solidFill>
                <a:latin typeface="Arimo Bold"/>
              </a:rPr>
              <a:t>(ÖNEMLİ)</a:t>
            </a:r>
            <a:r>
              <a:rPr lang="en-US" sz="3000">
                <a:solidFill>
                  <a:srgbClr val="084C6E"/>
                </a:solidFill>
                <a:latin typeface="Arimo"/>
              </a:rPr>
              <a:t> Diziliş hataları olması durumunda hakem, oyun liderini ve oyuncuyu uyarır. Uyarıya rağmen yarışmaya devam edilmesi durumunda oyuncu elenmiş sayılır. Rakip takımın oyuncusu yarışmaya devam eder. Her set başlangıcında oyun liderleri hakemlere takım listelerini verir.</a:t>
            </a:r>
          </a:p>
          <a:p>
            <a:pPr algn="just">
              <a:lnSpc>
                <a:spcPts val="4200"/>
              </a:lnSpc>
            </a:pPr>
            <a:endParaRPr lang="en-US" sz="3000">
              <a:solidFill>
                <a:srgbClr val="084C6E"/>
              </a:solidFill>
              <a:latin typeface="Arimo"/>
            </a:endParaRPr>
          </a:p>
          <a:p>
            <a:pPr algn="just">
              <a:lnSpc>
                <a:spcPts val="4200"/>
              </a:lnSpc>
            </a:pPr>
            <a:endParaRPr lang="en-US" sz="3000">
              <a:solidFill>
                <a:srgbClr val="084C6E"/>
              </a:solidFill>
              <a:latin typeface="Arimo"/>
            </a:endParaRPr>
          </a:p>
        </p:txBody>
      </p:sp>
      <p:grpSp>
        <p:nvGrpSpPr>
          <p:cNvPr id="3" name="Group 3"/>
          <p:cNvGrpSpPr/>
          <p:nvPr/>
        </p:nvGrpSpPr>
        <p:grpSpPr>
          <a:xfrm>
            <a:off x="7527695" y="9411541"/>
            <a:ext cx="3387273" cy="501673"/>
            <a:chOff x="0" y="0"/>
            <a:chExt cx="4516365" cy="668898"/>
          </a:xfrm>
        </p:grpSpPr>
        <p:sp>
          <p:nvSpPr>
            <p:cNvPr id="4" name="Freeform 4"/>
            <p:cNvSpPr/>
            <p:nvPr/>
          </p:nvSpPr>
          <p:spPr>
            <a:xfrm>
              <a:off x="646799" y="57018"/>
              <a:ext cx="2061050" cy="577303"/>
            </a:xfrm>
            <a:custGeom>
              <a:avLst/>
              <a:gdLst/>
              <a:ahLst/>
              <a:cxnLst/>
              <a:rect l="l" t="t" r="r" b="b"/>
              <a:pathLst>
                <a:path w="2061050" h="577303">
                  <a:moveTo>
                    <a:pt x="0" y="0"/>
                  </a:moveTo>
                  <a:lnTo>
                    <a:pt x="2061050" y="0"/>
                  </a:lnTo>
                  <a:lnTo>
                    <a:pt x="2061050" y="577303"/>
                  </a:lnTo>
                  <a:lnTo>
                    <a:pt x="0" y="577303"/>
                  </a:lnTo>
                  <a:lnTo>
                    <a:pt x="0" y="0"/>
                  </a:lnTo>
                  <a:close/>
                </a:path>
              </a:pathLst>
            </a:custGeom>
            <a:blipFill>
              <a:blip r:embed="rId2"/>
              <a:stretch>
                <a:fillRect l="-12412" t="-36140" r="-9363" b="-22545"/>
              </a:stretch>
            </a:blipFill>
          </p:spPr>
        </p:sp>
        <p:sp>
          <p:nvSpPr>
            <p:cNvPr id="5" name="Freeform 5"/>
            <p:cNvSpPr/>
            <p:nvPr/>
          </p:nvSpPr>
          <p:spPr>
            <a:xfrm>
              <a:off x="0" y="64585"/>
              <a:ext cx="569736" cy="569736"/>
            </a:xfrm>
            <a:custGeom>
              <a:avLst/>
              <a:gdLst/>
              <a:ahLst/>
              <a:cxnLst/>
              <a:rect l="l" t="t" r="r" b="b"/>
              <a:pathLst>
                <a:path w="569736" h="569736">
                  <a:moveTo>
                    <a:pt x="0" y="0"/>
                  </a:moveTo>
                  <a:lnTo>
                    <a:pt x="569736" y="0"/>
                  </a:lnTo>
                  <a:lnTo>
                    <a:pt x="569736" y="569736"/>
                  </a:lnTo>
                  <a:lnTo>
                    <a:pt x="0" y="569736"/>
                  </a:lnTo>
                  <a:lnTo>
                    <a:pt x="0" y="0"/>
                  </a:lnTo>
                  <a:close/>
                </a:path>
              </a:pathLst>
            </a:custGeom>
            <a:blipFill>
              <a:blip r:embed="rId3"/>
              <a:stretch>
                <a:fillRect/>
              </a:stretch>
            </a:blipFill>
          </p:spPr>
        </p:sp>
        <p:sp>
          <p:nvSpPr>
            <p:cNvPr id="6" name="Freeform 6"/>
            <p:cNvSpPr/>
            <p:nvPr/>
          </p:nvSpPr>
          <p:spPr>
            <a:xfrm>
              <a:off x="2852049" y="62837"/>
              <a:ext cx="951579" cy="561432"/>
            </a:xfrm>
            <a:custGeom>
              <a:avLst/>
              <a:gdLst/>
              <a:ahLst/>
              <a:cxnLst/>
              <a:rect l="l" t="t" r="r" b="b"/>
              <a:pathLst>
                <a:path w="951579" h="561432">
                  <a:moveTo>
                    <a:pt x="0" y="0"/>
                  </a:moveTo>
                  <a:lnTo>
                    <a:pt x="951579" y="0"/>
                  </a:lnTo>
                  <a:lnTo>
                    <a:pt x="951579" y="561432"/>
                  </a:lnTo>
                  <a:lnTo>
                    <a:pt x="0" y="561432"/>
                  </a:lnTo>
                  <a:lnTo>
                    <a:pt x="0" y="0"/>
                  </a:lnTo>
                  <a:close/>
                </a:path>
              </a:pathLst>
            </a:custGeom>
            <a:blipFill>
              <a:blip r:embed="rId4"/>
              <a:stretch>
                <a:fillRect/>
              </a:stretch>
            </a:blipFill>
          </p:spPr>
        </p:sp>
        <p:sp>
          <p:nvSpPr>
            <p:cNvPr id="7" name="Freeform 7"/>
            <p:cNvSpPr/>
            <p:nvPr/>
          </p:nvSpPr>
          <p:spPr>
            <a:xfrm>
              <a:off x="3847467" y="0"/>
              <a:ext cx="668898" cy="668898"/>
            </a:xfrm>
            <a:custGeom>
              <a:avLst/>
              <a:gdLst/>
              <a:ahLst/>
              <a:cxnLst/>
              <a:rect l="l" t="t" r="r" b="b"/>
              <a:pathLst>
                <a:path w="668898" h="668898">
                  <a:moveTo>
                    <a:pt x="0" y="0"/>
                  </a:moveTo>
                  <a:lnTo>
                    <a:pt x="668898" y="0"/>
                  </a:lnTo>
                  <a:lnTo>
                    <a:pt x="668898" y="668898"/>
                  </a:lnTo>
                  <a:lnTo>
                    <a:pt x="0" y="668898"/>
                  </a:lnTo>
                  <a:lnTo>
                    <a:pt x="0" y="0"/>
                  </a:lnTo>
                  <a:close/>
                </a:path>
              </a:pathLst>
            </a:custGeom>
            <a:blipFill>
              <a:blip r:embed="rId5"/>
              <a:stretch>
                <a:fillRect/>
              </a:stretch>
            </a:blipFill>
          </p:spPr>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rgbClr val="84BFDD">
                <a:alpha val="100000"/>
              </a:srgbClr>
            </a:gs>
            <a:gs pos="50000">
              <a:srgbClr val="FFFFFF">
                <a:alpha val="100000"/>
              </a:srgbClr>
            </a:gs>
            <a:gs pos="100000">
              <a:srgbClr val="FFF7CF">
                <a:alpha val="100000"/>
              </a:srgb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2" name="TextBox 2"/>
          <p:cNvSpPr txBox="1"/>
          <p:nvPr/>
        </p:nvSpPr>
        <p:spPr>
          <a:xfrm>
            <a:off x="1403202" y="1769099"/>
            <a:ext cx="15500646" cy="7467600"/>
          </a:xfrm>
          <a:prstGeom prst="rect">
            <a:avLst/>
          </a:prstGeom>
        </p:spPr>
        <p:txBody>
          <a:bodyPr lIns="0" tIns="0" rIns="0" bIns="0" rtlCol="0" anchor="t">
            <a:spAutoFit/>
          </a:bodyPr>
          <a:lstStyle/>
          <a:p>
            <a:pPr algn="just">
              <a:lnSpc>
                <a:spcPts val="4200"/>
              </a:lnSpc>
            </a:pPr>
            <a:r>
              <a:rPr lang="en-US" sz="3000">
                <a:solidFill>
                  <a:srgbClr val="084C6E"/>
                </a:solidFill>
                <a:latin typeface="Arimo Bold"/>
              </a:rPr>
              <a:t>Tarafsız Bölge:</a:t>
            </a:r>
          </a:p>
          <a:p>
            <a:pPr marL="647700" lvl="1" indent="-323850" algn="just">
              <a:lnSpc>
                <a:spcPts val="4200"/>
              </a:lnSpc>
              <a:buFont typeface="Arial"/>
              <a:buChar char="•"/>
            </a:pPr>
            <a:r>
              <a:rPr lang="en-US" sz="3000">
                <a:solidFill>
                  <a:srgbClr val="084C6E"/>
                </a:solidFill>
                <a:latin typeface="Arimo"/>
              </a:rPr>
              <a:t>Sahanın orta alanında 3,60 m çapında bir daire bulunmaktadır.</a:t>
            </a:r>
          </a:p>
          <a:p>
            <a:pPr marL="647700" lvl="1" indent="-323850" algn="just">
              <a:lnSpc>
                <a:spcPts val="4200"/>
              </a:lnSpc>
              <a:buFont typeface="Arial"/>
              <a:buChar char="•"/>
            </a:pPr>
            <a:r>
              <a:rPr lang="en-US" sz="3000">
                <a:solidFill>
                  <a:srgbClr val="084C6E"/>
                </a:solidFill>
                <a:latin typeface="Arimo"/>
              </a:rPr>
              <a:t>Bu dairede oyuncu çocuklar birbirlerine ve hakeme dokunamazlar.</a:t>
            </a:r>
          </a:p>
          <a:p>
            <a:pPr marL="647700" lvl="1" indent="-323850" algn="just">
              <a:lnSpc>
                <a:spcPts val="4200"/>
              </a:lnSpc>
              <a:buFont typeface="Arial"/>
              <a:buChar char="•"/>
            </a:pPr>
            <a:r>
              <a:rPr lang="en-US" sz="3000">
                <a:solidFill>
                  <a:srgbClr val="084C6E"/>
                </a:solidFill>
                <a:latin typeface="Arimo"/>
              </a:rPr>
              <a:t>Kural ihlallerinde oyuncu çocuk veya oyuncu çocuklar set dışı kalır.</a:t>
            </a:r>
          </a:p>
          <a:p>
            <a:pPr marL="647700" lvl="1" indent="-323850" algn="just">
              <a:lnSpc>
                <a:spcPts val="4200"/>
              </a:lnSpc>
              <a:buFont typeface="Arial"/>
              <a:buChar char="•"/>
            </a:pPr>
            <a:r>
              <a:rPr lang="en-US" sz="3000">
                <a:solidFill>
                  <a:srgbClr val="084C6E"/>
                </a:solidFill>
                <a:latin typeface="Arimo"/>
              </a:rPr>
              <a:t>Oyuncular mendil almaya çalışırken, mendil hakeminin koluna dokunmaları kural  dışı hareket olarak değerlendirilmez.</a:t>
            </a:r>
          </a:p>
          <a:p>
            <a:pPr algn="just">
              <a:lnSpc>
                <a:spcPts val="4200"/>
              </a:lnSpc>
            </a:pPr>
            <a:endParaRPr lang="en-US" sz="3000">
              <a:solidFill>
                <a:srgbClr val="084C6E"/>
              </a:solidFill>
              <a:latin typeface="Arimo"/>
            </a:endParaRPr>
          </a:p>
          <a:p>
            <a:pPr algn="just">
              <a:lnSpc>
                <a:spcPts val="4200"/>
              </a:lnSpc>
            </a:pPr>
            <a:r>
              <a:rPr lang="en-US" sz="3000">
                <a:solidFill>
                  <a:srgbClr val="084C6E"/>
                </a:solidFill>
                <a:latin typeface="Arimo Bold"/>
              </a:rPr>
              <a:t>Mendil Tutuşları:</a:t>
            </a:r>
          </a:p>
          <a:p>
            <a:pPr marL="647700" lvl="1" indent="-323850" algn="just">
              <a:lnSpc>
                <a:spcPts val="4200"/>
              </a:lnSpc>
              <a:buFont typeface="Arial"/>
              <a:buChar char="•"/>
            </a:pPr>
            <a:r>
              <a:rPr lang="en-US" sz="3000">
                <a:solidFill>
                  <a:srgbClr val="084C6E"/>
                </a:solidFill>
                <a:latin typeface="Arimo"/>
              </a:rPr>
              <a:t>Mendil hakemi, sağ ya da sol elinin işaret ve orta parmağının arasına mendili tutar, ne çok sıkı olur ne de gevşek olur.</a:t>
            </a:r>
          </a:p>
          <a:p>
            <a:pPr marL="647700" lvl="1" indent="-323850" algn="just">
              <a:lnSpc>
                <a:spcPts val="4200"/>
              </a:lnSpc>
              <a:buFont typeface="Arial"/>
              <a:buChar char="•"/>
            </a:pPr>
            <a:r>
              <a:rPr lang="en-US" sz="3000">
                <a:solidFill>
                  <a:srgbClr val="084C6E"/>
                </a:solidFill>
                <a:latin typeface="Arimo"/>
              </a:rPr>
              <a:t>Mendil, yere düşmeyecek sıkılıkta tutulmalıdır. Ancak mendili oyuncu çocuk zorlanmadan alabilmelidir. </a:t>
            </a:r>
          </a:p>
          <a:p>
            <a:pPr algn="just">
              <a:lnSpc>
                <a:spcPts val="4200"/>
              </a:lnSpc>
            </a:pPr>
            <a:endParaRPr lang="en-US" sz="3000">
              <a:solidFill>
                <a:srgbClr val="084C6E"/>
              </a:solidFill>
              <a:latin typeface="Arimo"/>
            </a:endParaRPr>
          </a:p>
          <a:p>
            <a:pPr algn="just">
              <a:lnSpc>
                <a:spcPts val="4200"/>
              </a:lnSpc>
            </a:pPr>
            <a:endParaRPr lang="en-US" sz="3000">
              <a:solidFill>
                <a:srgbClr val="084C6E"/>
              </a:solidFill>
              <a:latin typeface="Arimo"/>
            </a:endParaRPr>
          </a:p>
        </p:txBody>
      </p:sp>
      <p:grpSp>
        <p:nvGrpSpPr>
          <p:cNvPr id="3" name="Group 3"/>
          <p:cNvGrpSpPr/>
          <p:nvPr/>
        </p:nvGrpSpPr>
        <p:grpSpPr>
          <a:xfrm>
            <a:off x="7527695" y="9411541"/>
            <a:ext cx="3387273" cy="501673"/>
            <a:chOff x="0" y="0"/>
            <a:chExt cx="4516365" cy="668898"/>
          </a:xfrm>
        </p:grpSpPr>
        <p:sp>
          <p:nvSpPr>
            <p:cNvPr id="4" name="Freeform 4"/>
            <p:cNvSpPr/>
            <p:nvPr/>
          </p:nvSpPr>
          <p:spPr>
            <a:xfrm>
              <a:off x="646799" y="57018"/>
              <a:ext cx="2061050" cy="577303"/>
            </a:xfrm>
            <a:custGeom>
              <a:avLst/>
              <a:gdLst/>
              <a:ahLst/>
              <a:cxnLst/>
              <a:rect l="l" t="t" r="r" b="b"/>
              <a:pathLst>
                <a:path w="2061050" h="577303">
                  <a:moveTo>
                    <a:pt x="0" y="0"/>
                  </a:moveTo>
                  <a:lnTo>
                    <a:pt x="2061050" y="0"/>
                  </a:lnTo>
                  <a:lnTo>
                    <a:pt x="2061050" y="577303"/>
                  </a:lnTo>
                  <a:lnTo>
                    <a:pt x="0" y="577303"/>
                  </a:lnTo>
                  <a:lnTo>
                    <a:pt x="0" y="0"/>
                  </a:lnTo>
                  <a:close/>
                </a:path>
              </a:pathLst>
            </a:custGeom>
            <a:blipFill>
              <a:blip r:embed="rId2"/>
              <a:stretch>
                <a:fillRect l="-12412" t="-36140" r="-9363" b="-22545"/>
              </a:stretch>
            </a:blipFill>
          </p:spPr>
        </p:sp>
        <p:sp>
          <p:nvSpPr>
            <p:cNvPr id="5" name="Freeform 5"/>
            <p:cNvSpPr/>
            <p:nvPr/>
          </p:nvSpPr>
          <p:spPr>
            <a:xfrm>
              <a:off x="0" y="64585"/>
              <a:ext cx="569736" cy="569736"/>
            </a:xfrm>
            <a:custGeom>
              <a:avLst/>
              <a:gdLst/>
              <a:ahLst/>
              <a:cxnLst/>
              <a:rect l="l" t="t" r="r" b="b"/>
              <a:pathLst>
                <a:path w="569736" h="569736">
                  <a:moveTo>
                    <a:pt x="0" y="0"/>
                  </a:moveTo>
                  <a:lnTo>
                    <a:pt x="569736" y="0"/>
                  </a:lnTo>
                  <a:lnTo>
                    <a:pt x="569736" y="569736"/>
                  </a:lnTo>
                  <a:lnTo>
                    <a:pt x="0" y="569736"/>
                  </a:lnTo>
                  <a:lnTo>
                    <a:pt x="0" y="0"/>
                  </a:lnTo>
                  <a:close/>
                </a:path>
              </a:pathLst>
            </a:custGeom>
            <a:blipFill>
              <a:blip r:embed="rId3"/>
              <a:stretch>
                <a:fillRect/>
              </a:stretch>
            </a:blipFill>
          </p:spPr>
        </p:sp>
        <p:sp>
          <p:nvSpPr>
            <p:cNvPr id="6" name="Freeform 6"/>
            <p:cNvSpPr/>
            <p:nvPr/>
          </p:nvSpPr>
          <p:spPr>
            <a:xfrm>
              <a:off x="2852049" y="62837"/>
              <a:ext cx="951579" cy="561432"/>
            </a:xfrm>
            <a:custGeom>
              <a:avLst/>
              <a:gdLst/>
              <a:ahLst/>
              <a:cxnLst/>
              <a:rect l="l" t="t" r="r" b="b"/>
              <a:pathLst>
                <a:path w="951579" h="561432">
                  <a:moveTo>
                    <a:pt x="0" y="0"/>
                  </a:moveTo>
                  <a:lnTo>
                    <a:pt x="951579" y="0"/>
                  </a:lnTo>
                  <a:lnTo>
                    <a:pt x="951579" y="561432"/>
                  </a:lnTo>
                  <a:lnTo>
                    <a:pt x="0" y="561432"/>
                  </a:lnTo>
                  <a:lnTo>
                    <a:pt x="0" y="0"/>
                  </a:lnTo>
                  <a:close/>
                </a:path>
              </a:pathLst>
            </a:custGeom>
            <a:blipFill>
              <a:blip r:embed="rId4"/>
              <a:stretch>
                <a:fillRect/>
              </a:stretch>
            </a:blipFill>
          </p:spPr>
        </p:sp>
        <p:sp>
          <p:nvSpPr>
            <p:cNvPr id="7" name="Freeform 7"/>
            <p:cNvSpPr/>
            <p:nvPr/>
          </p:nvSpPr>
          <p:spPr>
            <a:xfrm>
              <a:off x="3847467" y="0"/>
              <a:ext cx="668898" cy="668898"/>
            </a:xfrm>
            <a:custGeom>
              <a:avLst/>
              <a:gdLst/>
              <a:ahLst/>
              <a:cxnLst/>
              <a:rect l="l" t="t" r="r" b="b"/>
              <a:pathLst>
                <a:path w="668898" h="668898">
                  <a:moveTo>
                    <a:pt x="0" y="0"/>
                  </a:moveTo>
                  <a:lnTo>
                    <a:pt x="668898" y="0"/>
                  </a:lnTo>
                  <a:lnTo>
                    <a:pt x="668898" y="668898"/>
                  </a:lnTo>
                  <a:lnTo>
                    <a:pt x="0" y="668898"/>
                  </a:lnTo>
                  <a:lnTo>
                    <a:pt x="0" y="0"/>
                  </a:lnTo>
                  <a:close/>
                </a:path>
              </a:pathLst>
            </a:custGeom>
            <a:blipFill>
              <a:blip r:embed="rId5"/>
              <a:stretch>
                <a:fillRect/>
              </a:stretch>
            </a:blipFill>
          </p:spPr>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rgbClr val="84BFDD">
                <a:alpha val="100000"/>
              </a:srgbClr>
            </a:gs>
            <a:gs pos="50000">
              <a:srgbClr val="FFFFFF">
                <a:alpha val="100000"/>
              </a:srgbClr>
            </a:gs>
            <a:gs pos="100000">
              <a:srgbClr val="FFF7CF">
                <a:alpha val="100000"/>
              </a:srgb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2" name="TextBox 2"/>
          <p:cNvSpPr txBox="1"/>
          <p:nvPr/>
        </p:nvSpPr>
        <p:spPr>
          <a:xfrm>
            <a:off x="1393677" y="2014615"/>
            <a:ext cx="15500646" cy="8001000"/>
          </a:xfrm>
          <a:prstGeom prst="rect">
            <a:avLst/>
          </a:prstGeom>
        </p:spPr>
        <p:txBody>
          <a:bodyPr lIns="0" tIns="0" rIns="0" bIns="0" rtlCol="0" anchor="t">
            <a:spAutoFit/>
          </a:bodyPr>
          <a:lstStyle/>
          <a:p>
            <a:pPr algn="just">
              <a:lnSpc>
                <a:spcPts val="4200"/>
              </a:lnSpc>
            </a:pPr>
            <a:r>
              <a:rPr lang="en-US" sz="3000">
                <a:solidFill>
                  <a:srgbClr val="084C6E"/>
                </a:solidFill>
                <a:latin typeface="Arimo Bold"/>
              </a:rPr>
              <a:t>Oyun Dışı Kalma:</a:t>
            </a:r>
          </a:p>
          <a:p>
            <a:pPr marL="647700" lvl="1" indent="-323850" algn="just">
              <a:lnSpc>
                <a:spcPts val="4200"/>
              </a:lnSpc>
              <a:buFont typeface="Arial"/>
              <a:buChar char="•"/>
            </a:pPr>
            <a:r>
              <a:rPr lang="en-US" sz="3000">
                <a:solidFill>
                  <a:srgbClr val="084C6E"/>
                </a:solidFill>
                <a:latin typeface="Arimo"/>
              </a:rPr>
              <a:t>Oyun esnasında, hücum oyuncusunun yan çizgilerden (uzun kenar) vücudunun herhangi bir kısmının oyun alanı dışına temas etmesi durumunda oyun durdurulur. (Çizgiler oyun alanına dahildir. Çizgi dışına çıkılması durumunda oyun durdurulur) </a:t>
            </a:r>
            <a:r>
              <a:rPr lang="en-US" sz="3000">
                <a:solidFill>
                  <a:srgbClr val="084C6E"/>
                </a:solidFill>
                <a:latin typeface="Arimo Bold"/>
              </a:rPr>
              <a:t>Hücum</a:t>
            </a:r>
            <a:r>
              <a:rPr lang="en-US" sz="3000">
                <a:solidFill>
                  <a:srgbClr val="084C6E"/>
                </a:solidFill>
                <a:latin typeface="Arimo"/>
              </a:rPr>
              <a:t> oyuncusu set dışı kalır. Savunma oyuncusu ise oyun alanını terk etse bile elenmez.</a:t>
            </a:r>
          </a:p>
          <a:p>
            <a:pPr algn="just">
              <a:lnSpc>
                <a:spcPts val="4200"/>
              </a:lnSpc>
            </a:pPr>
            <a:endParaRPr lang="en-US" sz="3000">
              <a:solidFill>
                <a:srgbClr val="084C6E"/>
              </a:solidFill>
              <a:latin typeface="Arimo"/>
            </a:endParaRPr>
          </a:p>
          <a:p>
            <a:pPr algn="just">
              <a:lnSpc>
                <a:spcPts val="4200"/>
              </a:lnSpc>
            </a:pPr>
            <a:r>
              <a:rPr lang="en-US" sz="3000">
                <a:solidFill>
                  <a:srgbClr val="084C6E"/>
                </a:solidFill>
                <a:latin typeface="Arimo Bold"/>
              </a:rPr>
              <a:t>Çıkış Sırası:</a:t>
            </a:r>
          </a:p>
          <a:p>
            <a:pPr marL="647700" lvl="1" indent="-323850" algn="just">
              <a:lnSpc>
                <a:spcPts val="4200"/>
              </a:lnSpc>
              <a:buFont typeface="Arial"/>
              <a:buChar char="•"/>
            </a:pPr>
            <a:r>
              <a:rPr lang="en-US" sz="3000">
                <a:solidFill>
                  <a:srgbClr val="084C6E"/>
                </a:solidFill>
                <a:latin typeface="Arimo"/>
              </a:rPr>
              <a:t>Çıkış sırası,</a:t>
            </a:r>
            <a:r>
              <a:rPr lang="en-US" sz="3000">
                <a:solidFill>
                  <a:srgbClr val="084C6E"/>
                </a:solidFill>
                <a:latin typeface="Arimo Bold"/>
              </a:rPr>
              <a:t> oyun lideri</a:t>
            </a:r>
            <a:r>
              <a:rPr lang="en-US" sz="3000">
                <a:solidFill>
                  <a:srgbClr val="084C6E"/>
                </a:solidFill>
                <a:latin typeface="Arimo"/>
              </a:rPr>
              <a:t> tarafından belirlenen bir listeye göre yapılır.</a:t>
            </a:r>
          </a:p>
          <a:p>
            <a:pPr marL="647700" lvl="1" indent="-323850" algn="just">
              <a:lnSpc>
                <a:spcPts val="4200"/>
              </a:lnSpc>
              <a:buFont typeface="Arial"/>
              <a:buChar char="•"/>
            </a:pPr>
            <a:r>
              <a:rPr lang="en-US" sz="3000">
                <a:solidFill>
                  <a:srgbClr val="084C6E"/>
                </a:solidFill>
                <a:latin typeface="Arimo"/>
              </a:rPr>
              <a:t>Sıralama 1, 2, 3, 4, 5, 6, 7, 8, 9, 10, 11, 12, 13 şeklinde olmalıdır.</a:t>
            </a:r>
          </a:p>
          <a:p>
            <a:pPr marL="647700" lvl="1" indent="-323850" algn="just">
              <a:lnSpc>
                <a:spcPts val="4200"/>
              </a:lnSpc>
              <a:buFont typeface="Arial"/>
              <a:buChar char="•"/>
            </a:pPr>
            <a:r>
              <a:rPr lang="en-US" sz="3000">
                <a:solidFill>
                  <a:srgbClr val="084C6E"/>
                </a:solidFill>
                <a:latin typeface="Arimo"/>
              </a:rPr>
              <a:t>11, 12, 13 numaralı forma giyen oyuncular, yedek oyunculardır ve çıkış sırasında kullanılır.</a:t>
            </a:r>
          </a:p>
          <a:p>
            <a:pPr algn="just">
              <a:lnSpc>
                <a:spcPts val="4200"/>
              </a:lnSpc>
            </a:pPr>
            <a:endParaRPr lang="en-US" sz="3000">
              <a:solidFill>
                <a:srgbClr val="084C6E"/>
              </a:solidFill>
              <a:latin typeface="Arimo"/>
            </a:endParaRPr>
          </a:p>
          <a:p>
            <a:pPr algn="just">
              <a:lnSpc>
                <a:spcPts val="4200"/>
              </a:lnSpc>
            </a:pPr>
            <a:r>
              <a:rPr lang="en-US" sz="3000">
                <a:solidFill>
                  <a:srgbClr val="084C6E"/>
                </a:solidFill>
                <a:latin typeface="Arimo"/>
              </a:rPr>
              <a:t>   </a:t>
            </a:r>
          </a:p>
          <a:p>
            <a:pPr algn="just">
              <a:lnSpc>
                <a:spcPts val="4200"/>
              </a:lnSpc>
            </a:pPr>
            <a:endParaRPr lang="en-US" sz="3000">
              <a:solidFill>
                <a:srgbClr val="084C6E"/>
              </a:solidFill>
              <a:latin typeface="Arimo"/>
            </a:endParaRPr>
          </a:p>
        </p:txBody>
      </p:sp>
      <p:grpSp>
        <p:nvGrpSpPr>
          <p:cNvPr id="3" name="Group 3"/>
          <p:cNvGrpSpPr/>
          <p:nvPr/>
        </p:nvGrpSpPr>
        <p:grpSpPr>
          <a:xfrm>
            <a:off x="7527695" y="9411541"/>
            <a:ext cx="3387273" cy="501673"/>
            <a:chOff x="0" y="0"/>
            <a:chExt cx="4516365" cy="668898"/>
          </a:xfrm>
        </p:grpSpPr>
        <p:sp>
          <p:nvSpPr>
            <p:cNvPr id="4" name="Freeform 4"/>
            <p:cNvSpPr/>
            <p:nvPr/>
          </p:nvSpPr>
          <p:spPr>
            <a:xfrm>
              <a:off x="646799" y="57018"/>
              <a:ext cx="2061050" cy="577303"/>
            </a:xfrm>
            <a:custGeom>
              <a:avLst/>
              <a:gdLst/>
              <a:ahLst/>
              <a:cxnLst/>
              <a:rect l="l" t="t" r="r" b="b"/>
              <a:pathLst>
                <a:path w="2061050" h="577303">
                  <a:moveTo>
                    <a:pt x="0" y="0"/>
                  </a:moveTo>
                  <a:lnTo>
                    <a:pt x="2061050" y="0"/>
                  </a:lnTo>
                  <a:lnTo>
                    <a:pt x="2061050" y="577303"/>
                  </a:lnTo>
                  <a:lnTo>
                    <a:pt x="0" y="577303"/>
                  </a:lnTo>
                  <a:lnTo>
                    <a:pt x="0" y="0"/>
                  </a:lnTo>
                  <a:close/>
                </a:path>
              </a:pathLst>
            </a:custGeom>
            <a:blipFill>
              <a:blip r:embed="rId2"/>
              <a:stretch>
                <a:fillRect l="-12412" t="-36140" r="-9363" b="-22545"/>
              </a:stretch>
            </a:blipFill>
          </p:spPr>
        </p:sp>
        <p:sp>
          <p:nvSpPr>
            <p:cNvPr id="5" name="Freeform 5"/>
            <p:cNvSpPr/>
            <p:nvPr/>
          </p:nvSpPr>
          <p:spPr>
            <a:xfrm>
              <a:off x="0" y="64585"/>
              <a:ext cx="569736" cy="569736"/>
            </a:xfrm>
            <a:custGeom>
              <a:avLst/>
              <a:gdLst/>
              <a:ahLst/>
              <a:cxnLst/>
              <a:rect l="l" t="t" r="r" b="b"/>
              <a:pathLst>
                <a:path w="569736" h="569736">
                  <a:moveTo>
                    <a:pt x="0" y="0"/>
                  </a:moveTo>
                  <a:lnTo>
                    <a:pt x="569736" y="0"/>
                  </a:lnTo>
                  <a:lnTo>
                    <a:pt x="569736" y="569736"/>
                  </a:lnTo>
                  <a:lnTo>
                    <a:pt x="0" y="569736"/>
                  </a:lnTo>
                  <a:lnTo>
                    <a:pt x="0" y="0"/>
                  </a:lnTo>
                  <a:close/>
                </a:path>
              </a:pathLst>
            </a:custGeom>
            <a:blipFill>
              <a:blip r:embed="rId3"/>
              <a:stretch>
                <a:fillRect/>
              </a:stretch>
            </a:blipFill>
          </p:spPr>
        </p:sp>
        <p:sp>
          <p:nvSpPr>
            <p:cNvPr id="6" name="Freeform 6"/>
            <p:cNvSpPr/>
            <p:nvPr/>
          </p:nvSpPr>
          <p:spPr>
            <a:xfrm>
              <a:off x="2852049" y="62837"/>
              <a:ext cx="951579" cy="561432"/>
            </a:xfrm>
            <a:custGeom>
              <a:avLst/>
              <a:gdLst/>
              <a:ahLst/>
              <a:cxnLst/>
              <a:rect l="l" t="t" r="r" b="b"/>
              <a:pathLst>
                <a:path w="951579" h="561432">
                  <a:moveTo>
                    <a:pt x="0" y="0"/>
                  </a:moveTo>
                  <a:lnTo>
                    <a:pt x="951579" y="0"/>
                  </a:lnTo>
                  <a:lnTo>
                    <a:pt x="951579" y="561432"/>
                  </a:lnTo>
                  <a:lnTo>
                    <a:pt x="0" y="561432"/>
                  </a:lnTo>
                  <a:lnTo>
                    <a:pt x="0" y="0"/>
                  </a:lnTo>
                  <a:close/>
                </a:path>
              </a:pathLst>
            </a:custGeom>
            <a:blipFill>
              <a:blip r:embed="rId4"/>
              <a:stretch>
                <a:fillRect/>
              </a:stretch>
            </a:blipFill>
          </p:spPr>
        </p:sp>
        <p:sp>
          <p:nvSpPr>
            <p:cNvPr id="7" name="Freeform 7"/>
            <p:cNvSpPr/>
            <p:nvPr/>
          </p:nvSpPr>
          <p:spPr>
            <a:xfrm>
              <a:off x="3847467" y="0"/>
              <a:ext cx="668898" cy="668898"/>
            </a:xfrm>
            <a:custGeom>
              <a:avLst/>
              <a:gdLst/>
              <a:ahLst/>
              <a:cxnLst/>
              <a:rect l="l" t="t" r="r" b="b"/>
              <a:pathLst>
                <a:path w="668898" h="668898">
                  <a:moveTo>
                    <a:pt x="0" y="0"/>
                  </a:moveTo>
                  <a:lnTo>
                    <a:pt x="668898" y="0"/>
                  </a:lnTo>
                  <a:lnTo>
                    <a:pt x="668898" y="668898"/>
                  </a:lnTo>
                  <a:lnTo>
                    <a:pt x="0" y="668898"/>
                  </a:lnTo>
                  <a:lnTo>
                    <a:pt x="0" y="0"/>
                  </a:lnTo>
                  <a:close/>
                </a:path>
              </a:pathLst>
            </a:custGeom>
            <a:blipFill>
              <a:blip r:embed="rId5"/>
              <a:stretch>
                <a:fillRect/>
              </a:stretch>
            </a:blipFill>
          </p:spPr>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rgbClr val="84BFDD">
                <a:alpha val="100000"/>
              </a:srgbClr>
            </a:gs>
            <a:gs pos="50000">
              <a:srgbClr val="FFFFFF">
                <a:alpha val="100000"/>
              </a:srgbClr>
            </a:gs>
            <a:gs pos="100000">
              <a:srgbClr val="FFF7CF">
                <a:alpha val="100000"/>
              </a:srgb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2" name="TextBox 2"/>
          <p:cNvSpPr txBox="1"/>
          <p:nvPr/>
        </p:nvSpPr>
        <p:spPr>
          <a:xfrm>
            <a:off x="1393677" y="2014615"/>
            <a:ext cx="15500646" cy="6934200"/>
          </a:xfrm>
          <a:prstGeom prst="rect">
            <a:avLst/>
          </a:prstGeom>
        </p:spPr>
        <p:txBody>
          <a:bodyPr lIns="0" tIns="0" rIns="0" bIns="0" rtlCol="0" anchor="t">
            <a:spAutoFit/>
          </a:bodyPr>
          <a:lstStyle/>
          <a:p>
            <a:pPr algn="just">
              <a:lnSpc>
                <a:spcPts val="4200"/>
              </a:lnSpc>
            </a:pPr>
            <a:r>
              <a:rPr lang="en-US" sz="3000">
                <a:solidFill>
                  <a:srgbClr val="084C6E"/>
                </a:solidFill>
                <a:latin typeface="Arimo Bold"/>
              </a:rPr>
              <a:t>Setteki Tur:</a:t>
            </a:r>
          </a:p>
          <a:p>
            <a:pPr marL="647700" lvl="1" indent="-323850" algn="just">
              <a:lnSpc>
                <a:spcPts val="4200"/>
              </a:lnSpc>
              <a:buFont typeface="Arial"/>
              <a:buChar char="•"/>
            </a:pPr>
            <a:r>
              <a:rPr lang="en-US" sz="3000">
                <a:solidFill>
                  <a:srgbClr val="084C6E"/>
                </a:solidFill>
                <a:latin typeface="Arimo"/>
              </a:rPr>
              <a:t>Yenen oyuncu, oyuna devam etmek için takımındaki oyuncuların arkasına geçer.</a:t>
            </a:r>
          </a:p>
          <a:p>
            <a:pPr marL="647700" lvl="1" indent="-323850" algn="just">
              <a:lnSpc>
                <a:spcPts val="4200"/>
              </a:lnSpc>
              <a:buFont typeface="Arial"/>
              <a:buChar char="•"/>
            </a:pPr>
            <a:r>
              <a:rPr lang="en-US" sz="3000">
                <a:solidFill>
                  <a:srgbClr val="084C6E"/>
                </a:solidFill>
                <a:latin typeface="Arimo"/>
              </a:rPr>
              <a:t>Yenilen oyuncu kendisi için belirlenen alana geçerek set dışına çıkar.</a:t>
            </a:r>
          </a:p>
          <a:p>
            <a:pPr marL="647700" lvl="1" indent="-323850" algn="just">
              <a:lnSpc>
                <a:spcPts val="4200"/>
              </a:lnSpc>
              <a:buFont typeface="Arial"/>
              <a:buChar char="•"/>
            </a:pPr>
            <a:r>
              <a:rPr lang="en-US" sz="3000">
                <a:solidFill>
                  <a:srgbClr val="084C6E"/>
                </a:solidFill>
                <a:latin typeface="Arimo"/>
              </a:rPr>
              <a:t>Takımlardan birinin oyuncuları tamamen bitene kadar set devam eder.</a:t>
            </a:r>
          </a:p>
          <a:p>
            <a:pPr algn="just">
              <a:lnSpc>
                <a:spcPts val="4200"/>
              </a:lnSpc>
            </a:pPr>
            <a:endParaRPr lang="en-US" sz="3000">
              <a:solidFill>
                <a:srgbClr val="084C6E"/>
              </a:solidFill>
              <a:latin typeface="Arimo"/>
            </a:endParaRPr>
          </a:p>
          <a:p>
            <a:pPr algn="just">
              <a:lnSpc>
                <a:spcPts val="4200"/>
              </a:lnSpc>
            </a:pPr>
            <a:r>
              <a:rPr lang="en-US" sz="3000">
                <a:solidFill>
                  <a:srgbClr val="084C6E"/>
                </a:solidFill>
                <a:latin typeface="Arimo Bold"/>
              </a:rPr>
              <a:t>Çıkış Hakeminin Ayak Komutu:</a:t>
            </a:r>
          </a:p>
          <a:p>
            <a:pPr marL="647700" lvl="1" indent="-323850" algn="just">
              <a:lnSpc>
                <a:spcPts val="4200"/>
              </a:lnSpc>
              <a:buFont typeface="Arial"/>
              <a:buChar char="•"/>
            </a:pPr>
            <a:r>
              <a:rPr lang="en-US" sz="3000">
                <a:solidFill>
                  <a:srgbClr val="084C6E"/>
                </a:solidFill>
                <a:latin typeface="Arimo"/>
              </a:rPr>
              <a:t>Mendil kapma alanının tam ortasında bulunan </a:t>
            </a:r>
            <a:r>
              <a:rPr lang="en-US" sz="3000">
                <a:solidFill>
                  <a:srgbClr val="084C6E"/>
                </a:solidFill>
                <a:latin typeface="Arimo Bold"/>
              </a:rPr>
              <a:t>mendil hakemi,</a:t>
            </a:r>
            <a:r>
              <a:rPr lang="en-US" sz="3000">
                <a:solidFill>
                  <a:srgbClr val="084C6E"/>
                </a:solidFill>
                <a:latin typeface="Arimo"/>
              </a:rPr>
              <a:t> çıkış başlamadan önce sağ ayağını dizinden bükerek 90 derece açıyla yere vurur.</a:t>
            </a:r>
          </a:p>
          <a:p>
            <a:pPr marL="647700" lvl="1" indent="-323850" algn="just">
              <a:lnSpc>
                <a:spcPts val="4200"/>
              </a:lnSpc>
              <a:buFont typeface="Arial"/>
              <a:buChar char="•"/>
            </a:pPr>
            <a:r>
              <a:rPr lang="en-US" sz="3000">
                <a:solidFill>
                  <a:srgbClr val="084C6E"/>
                </a:solidFill>
                <a:latin typeface="Arimo"/>
              </a:rPr>
              <a:t>Ayağın yere değmesiyle birlikte çıkış başlar.</a:t>
            </a:r>
          </a:p>
          <a:p>
            <a:pPr marL="647700" lvl="1" indent="-323850" algn="just">
              <a:lnSpc>
                <a:spcPts val="4200"/>
              </a:lnSpc>
              <a:buFont typeface="Arial"/>
              <a:buChar char="•"/>
            </a:pPr>
            <a:r>
              <a:rPr lang="en-US" sz="3000">
                <a:solidFill>
                  <a:srgbClr val="084C6E"/>
                </a:solidFill>
                <a:latin typeface="Arimo Bold"/>
              </a:rPr>
              <a:t>Erken çıkışlar</a:t>
            </a:r>
            <a:r>
              <a:rPr lang="en-US" sz="3000">
                <a:solidFill>
                  <a:srgbClr val="084C6E"/>
                </a:solidFill>
                <a:latin typeface="Arimo"/>
              </a:rPr>
              <a:t> ve </a:t>
            </a:r>
            <a:r>
              <a:rPr lang="en-US" sz="3000">
                <a:solidFill>
                  <a:srgbClr val="084C6E"/>
                </a:solidFill>
                <a:latin typeface="Arimo Bold"/>
              </a:rPr>
              <a:t>çizgi ihlalleri</a:t>
            </a:r>
            <a:r>
              <a:rPr lang="en-US" sz="3000">
                <a:solidFill>
                  <a:srgbClr val="084C6E"/>
                </a:solidFill>
                <a:latin typeface="Arimo"/>
              </a:rPr>
              <a:t> ihtar gerektiren ciddi hatalar olarak kabul edilir.</a:t>
            </a:r>
          </a:p>
          <a:p>
            <a:pPr algn="just">
              <a:lnSpc>
                <a:spcPts val="4200"/>
              </a:lnSpc>
            </a:pPr>
            <a:endParaRPr lang="en-US" sz="3000">
              <a:solidFill>
                <a:srgbClr val="084C6E"/>
              </a:solidFill>
              <a:latin typeface="Arimo"/>
            </a:endParaRPr>
          </a:p>
          <a:p>
            <a:pPr algn="just">
              <a:lnSpc>
                <a:spcPts val="4200"/>
              </a:lnSpc>
            </a:pPr>
            <a:endParaRPr lang="en-US" sz="3000">
              <a:solidFill>
                <a:srgbClr val="084C6E"/>
              </a:solidFill>
              <a:latin typeface="Arimo"/>
            </a:endParaRPr>
          </a:p>
          <a:p>
            <a:pPr algn="just">
              <a:lnSpc>
                <a:spcPts val="4200"/>
              </a:lnSpc>
            </a:pPr>
            <a:endParaRPr lang="en-US" sz="3000">
              <a:solidFill>
                <a:srgbClr val="084C6E"/>
              </a:solidFill>
              <a:latin typeface="Arimo"/>
            </a:endParaRPr>
          </a:p>
        </p:txBody>
      </p:sp>
      <p:grpSp>
        <p:nvGrpSpPr>
          <p:cNvPr id="3" name="Group 3"/>
          <p:cNvGrpSpPr/>
          <p:nvPr/>
        </p:nvGrpSpPr>
        <p:grpSpPr>
          <a:xfrm>
            <a:off x="7527695" y="9411541"/>
            <a:ext cx="3387273" cy="501673"/>
            <a:chOff x="0" y="0"/>
            <a:chExt cx="4516365" cy="668898"/>
          </a:xfrm>
        </p:grpSpPr>
        <p:sp>
          <p:nvSpPr>
            <p:cNvPr id="4" name="Freeform 4"/>
            <p:cNvSpPr/>
            <p:nvPr/>
          </p:nvSpPr>
          <p:spPr>
            <a:xfrm>
              <a:off x="646799" y="57018"/>
              <a:ext cx="2061050" cy="577303"/>
            </a:xfrm>
            <a:custGeom>
              <a:avLst/>
              <a:gdLst/>
              <a:ahLst/>
              <a:cxnLst/>
              <a:rect l="l" t="t" r="r" b="b"/>
              <a:pathLst>
                <a:path w="2061050" h="577303">
                  <a:moveTo>
                    <a:pt x="0" y="0"/>
                  </a:moveTo>
                  <a:lnTo>
                    <a:pt x="2061050" y="0"/>
                  </a:lnTo>
                  <a:lnTo>
                    <a:pt x="2061050" y="577303"/>
                  </a:lnTo>
                  <a:lnTo>
                    <a:pt x="0" y="577303"/>
                  </a:lnTo>
                  <a:lnTo>
                    <a:pt x="0" y="0"/>
                  </a:lnTo>
                  <a:close/>
                </a:path>
              </a:pathLst>
            </a:custGeom>
            <a:blipFill>
              <a:blip r:embed="rId2"/>
              <a:stretch>
                <a:fillRect l="-12412" t="-36140" r="-9363" b="-22545"/>
              </a:stretch>
            </a:blipFill>
          </p:spPr>
        </p:sp>
        <p:sp>
          <p:nvSpPr>
            <p:cNvPr id="5" name="Freeform 5"/>
            <p:cNvSpPr/>
            <p:nvPr/>
          </p:nvSpPr>
          <p:spPr>
            <a:xfrm>
              <a:off x="0" y="64585"/>
              <a:ext cx="569736" cy="569736"/>
            </a:xfrm>
            <a:custGeom>
              <a:avLst/>
              <a:gdLst/>
              <a:ahLst/>
              <a:cxnLst/>
              <a:rect l="l" t="t" r="r" b="b"/>
              <a:pathLst>
                <a:path w="569736" h="569736">
                  <a:moveTo>
                    <a:pt x="0" y="0"/>
                  </a:moveTo>
                  <a:lnTo>
                    <a:pt x="569736" y="0"/>
                  </a:lnTo>
                  <a:lnTo>
                    <a:pt x="569736" y="569736"/>
                  </a:lnTo>
                  <a:lnTo>
                    <a:pt x="0" y="569736"/>
                  </a:lnTo>
                  <a:lnTo>
                    <a:pt x="0" y="0"/>
                  </a:lnTo>
                  <a:close/>
                </a:path>
              </a:pathLst>
            </a:custGeom>
            <a:blipFill>
              <a:blip r:embed="rId3"/>
              <a:stretch>
                <a:fillRect/>
              </a:stretch>
            </a:blipFill>
          </p:spPr>
        </p:sp>
        <p:sp>
          <p:nvSpPr>
            <p:cNvPr id="6" name="Freeform 6"/>
            <p:cNvSpPr/>
            <p:nvPr/>
          </p:nvSpPr>
          <p:spPr>
            <a:xfrm>
              <a:off x="2852049" y="62837"/>
              <a:ext cx="951579" cy="561432"/>
            </a:xfrm>
            <a:custGeom>
              <a:avLst/>
              <a:gdLst/>
              <a:ahLst/>
              <a:cxnLst/>
              <a:rect l="l" t="t" r="r" b="b"/>
              <a:pathLst>
                <a:path w="951579" h="561432">
                  <a:moveTo>
                    <a:pt x="0" y="0"/>
                  </a:moveTo>
                  <a:lnTo>
                    <a:pt x="951579" y="0"/>
                  </a:lnTo>
                  <a:lnTo>
                    <a:pt x="951579" y="561432"/>
                  </a:lnTo>
                  <a:lnTo>
                    <a:pt x="0" y="561432"/>
                  </a:lnTo>
                  <a:lnTo>
                    <a:pt x="0" y="0"/>
                  </a:lnTo>
                  <a:close/>
                </a:path>
              </a:pathLst>
            </a:custGeom>
            <a:blipFill>
              <a:blip r:embed="rId4"/>
              <a:stretch>
                <a:fillRect/>
              </a:stretch>
            </a:blipFill>
          </p:spPr>
        </p:sp>
        <p:sp>
          <p:nvSpPr>
            <p:cNvPr id="7" name="Freeform 7"/>
            <p:cNvSpPr/>
            <p:nvPr/>
          </p:nvSpPr>
          <p:spPr>
            <a:xfrm>
              <a:off x="3847467" y="0"/>
              <a:ext cx="668898" cy="668898"/>
            </a:xfrm>
            <a:custGeom>
              <a:avLst/>
              <a:gdLst/>
              <a:ahLst/>
              <a:cxnLst/>
              <a:rect l="l" t="t" r="r" b="b"/>
              <a:pathLst>
                <a:path w="668898" h="668898">
                  <a:moveTo>
                    <a:pt x="0" y="0"/>
                  </a:moveTo>
                  <a:lnTo>
                    <a:pt x="668898" y="0"/>
                  </a:lnTo>
                  <a:lnTo>
                    <a:pt x="668898" y="668898"/>
                  </a:lnTo>
                  <a:lnTo>
                    <a:pt x="0" y="668898"/>
                  </a:lnTo>
                  <a:lnTo>
                    <a:pt x="0" y="0"/>
                  </a:lnTo>
                  <a:close/>
                </a:path>
              </a:pathLst>
            </a:custGeom>
            <a:blipFill>
              <a:blip r:embed="rId5"/>
              <a:stretch>
                <a:fillRect/>
              </a:stretch>
            </a:blipFill>
          </p:spPr>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TotalTime>
  <Words>2302</Words>
  <Application>Microsoft Office PowerPoint</Application>
  <PresentationFormat>Özel</PresentationFormat>
  <Paragraphs>154</Paragraphs>
  <Slides>23</Slides>
  <Notes>0</Notes>
  <HiddenSlides>0</HiddenSlides>
  <MMClips>0</MMClips>
  <ScaleCrop>false</ScaleCrop>
  <HeadingPairs>
    <vt:vector size="6" baseType="variant">
      <vt:variant>
        <vt:lpstr>Kullanılan Yazı Tipleri</vt:lpstr>
      </vt:variant>
      <vt:variant>
        <vt:i4>10</vt:i4>
      </vt:variant>
      <vt:variant>
        <vt:lpstr>Tema</vt:lpstr>
      </vt:variant>
      <vt:variant>
        <vt:i4>1</vt:i4>
      </vt:variant>
      <vt:variant>
        <vt:lpstr>Slayt Başlıkları</vt:lpstr>
      </vt:variant>
      <vt:variant>
        <vt:i4>23</vt:i4>
      </vt:variant>
    </vt:vector>
  </HeadingPairs>
  <TitlesOfParts>
    <vt:vector size="34" baseType="lpstr">
      <vt:lpstr>Codec Pro</vt:lpstr>
      <vt:lpstr>Arimo</vt:lpstr>
      <vt:lpstr>Trocchi</vt:lpstr>
      <vt:lpstr>Monotype Corsiva</vt:lpstr>
      <vt:lpstr>Calibri</vt:lpstr>
      <vt:lpstr>Codec Pro Bold</vt:lpstr>
      <vt:lpstr>Yesteryear Bold</vt:lpstr>
      <vt:lpstr>Monotype Corsiva Bold</vt:lpstr>
      <vt:lpstr>Arial</vt:lpstr>
      <vt:lpstr>Arimo Bold</vt:lpstr>
      <vt:lpstr>Office Theme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Mendil Kapmaca</dc:title>
  <dc:creator>Burcu Şenturan</dc:creator>
  <cp:lastModifiedBy>Microsoft hesabı</cp:lastModifiedBy>
  <cp:revision>5</cp:revision>
  <dcterms:created xsi:type="dcterms:W3CDTF">2006-08-16T00:00:00Z</dcterms:created>
  <dcterms:modified xsi:type="dcterms:W3CDTF">2024-02-09T06:46:59Z</dcterms:modified>
  <dc:identifier>DAF6T3gf1cw</dc:identifier>
</cp:coreProperties>
</file>